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66" r:id="rId5"/>
    <p:sldId id="259" r:id="rId6"/>
    <p:sldId id="257" r:id="rId7"/>
    <p:sldId id="260" r:id="rId8"/>
    <p:sldId id="261" r:id="rId9"/>
    <p:sldId id="269" r:id="rId10"/>
    <p:sldId id="267" r:id="rId11"/>
    <p:sldId id="262" r:id="rId12"/>
    <p:sldId id="268" r:id="rId13"/>
    <p:sldId id="270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657FC-D178-401D-B004-DBD78453C8FA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E40C4-2892-4F00-90AF-E2B8565C922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tiff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.emf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17881"/>
            <a:ext cx="9144000" cy="2862322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</a:t>
            </a:r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scoamento </a:t>
            </a:r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superficial em condições </a:t>
            </a:r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extremas</a:t>
            </a:r>
          </a:p>
          <a:p>
            <a:endParaRPr lang="pt-BR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  <a:p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&amp;</a:t>
            </a:r>
          </a:p>
          <a:p>
            <a:endParaRPr lang="pt-BR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  <a:p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aplicação em terraceamento</a:t>
            </a:r>
            <a:endParaRPr lang="pt-B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r="77662"/>
          <a:stretch>
            <a:fillRect/>
          </a:stretch>
        </p:blipFill>
        <p:spPr bwMode="auto">
          <a:xfrm>
            <a:off x="251520" y="332736"/>
            <a:ext cx="508944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m 3" descr="MMR DILUVIO 12122006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16" y="1332148"/>
            <a:ext cx="3491880" cy="2618910"/>
          </a:xfrm>
          <a:prstGeom prst="rect">
            <a:avLst/>
          </a:prstGeom>
        </p:spPr>
      </p:pic>
      <p:pic>
        <p:nvPicPr>
          <p:cNvPr id="5" name="Imagem 4" descr="MMR OUTUBRO 2006 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248152" cy="3186114"/>
          </a:xfrm>
          <a:prstGeom prst="rect">
            <a:avLst/>
          </a:prstGeom>
        </p:spPr>
      </p:pic>
      <p:pic>
        <p:nvPicPr>
          <p:cNvPr id="6" name="Imagem 5" descr="MMR NOV 2006 agua de vizinho (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0547" y="3717032"/>
            <a:ext cx="3611893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539552" y="692696"/>
          <a:ext cx="4356484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ção" r:id="rId3" imgW="1015559" imgH="406224" progId="Equation.3">
                  <p:embed/>
                </p:oleObj>
              </mc:Choice>
              <mc:Fallback>
                <p:oleObj name="Equação" r:id="rId3" imgW="1015559" imgH="406224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692696"/>
                        <a:ext cx="4356484" cy="12241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95536" y="2060848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 = velocidade da água em canal aberto, m s</a:t>
            </a:r>
            <a:r>
              <a:rPr lang="pt-BR" baseline="30000" dirty="0" smtClean="0"/>
              <a:t>-1</a:t>
            </a:r>
            <a:r>
              <a:rPr lang="pt-BR" dirty="0" smtClean="0"/>
              <a:t> (vel. máxima em terraços = 1,0 m s</a:t>
            </a:r>
            <a:r>
              <a:rPr lang="pt-BR" baseline="30000" dirty="0" smtClean="0"/>
              <a:t>-1</a:t>
            </a:r>
            <a:r>
              <a:rPr lang="pt-BR" dirty="0" smtClean="0"/>
              <a:t> e em canais vegetados 1,5m s</a:t>
            </a:r>
            <a:r>
              <a:rPr lang="pt-BR" baseline="30000" dirty="0" smtClean="0"/>
              <a:t>-1</a:t>
            </a:r>
            <a:r>
              <a:rPr lang="pt-BR" dirty="0" smtClean="0"/>
              <a:t>)</a:t>
            </a:r>
            <a:endParaRPr lang="en-US" dirty="0" smtClean="0"/>
          </a:p>
          <a:p>
            <a:r>
              <a:rPr lang="pt-BR" dirty="0" smtClean="0"/>
              <a:t>n = coeficiente de rugosidade, varia de 0,06 a 0,1 em canais de terra vegetados.</a:t>
            </a:r>
            <a:endParaRPr lang="en-US" dirty="0" smtClean="0"/>
          </a:p>
          <a:p>
            <a:r>
              <a:rPr lang="pt-BR" dirty="0" smtClean="0"/>
              <a:t>R = raio hidráulico do canal (área molhada / perímetro molhado)</a:t>
            </a:r>
            <a:endParaRPr lang="en-US" dirty="0" smtClean="0"/>
          </a:p>
          <a:p>
            <a:r>
              <a:rPr lang="pt-BR" dirty="0" smtClean="0"/>
              <a:t>d = declividade do canal, m/m</a:t>
            </a:r>
            <a:endParaRPr lang="en-US" dirty="0" smtClean="0"/>
          </a:p>
        </p:txBody>
      </p:sp>
      <p:pic>
        <p:nvPicPr>
          <p:cNvPr id="5" name="Imagem 4" descr="Maning.tif"/>
          <p:cNvPicPr/>
          <p:nvPr/>
        </p:nvPicPr>
        <p:blipFill>
          <a:blip r:embed="rId5" cstate="print"/>
          <a:srcRect t="40000"/>
          <a:stretch>
            <a:fillRect/>
          </a:stretch>
        </p:blipFill>
        <p:spPr>
          <a:xfrm>
            <a:off x="1910851" y="3728604"/>
            <a:ext cx="6693597" cy="3012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34277" r="34277"/>
          <a:stretch>
            <a:fillRect/>
          </a:stretch>
        </p:blipFill>
        <p:spPr bwMode="auto">
          <a:xfrm>
            <a:off x="2432375" y="2565024"/>
            <a:ext cx="437187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4536380" y="4365277"/>
          <a:ext cx="435610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Equação" r:id="rId4" imgW="1015559" imgH="406224" progId="Equation.3">
                  <p:embed/>
                </p:oleObj>
              </mc:Choice>
              <mc:Fallback>
                <p:oleObj name="Equação" r:id="rId4" imgW="1015559" imgH="406224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380" y="4365277"/>
                        <a:ext cx="4356100" cy="1223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88255" y="763290"/>
          <a:ext cx="520382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Equação" r:id="rId6" imgW="2400300" imgH="533400" progId="Equation.3">
                  <p:embed/>
                </p:oleObj>
              </mc:Choice>
              <mc:Fallback>
                <p:oleObj name="Equação" r:id="rId6" imgW="2400300" imgH="533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55" y="763290"/>
                        <a:ext cx="5203825" cy="1225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de seta reta 6"/>
          <p:cNvCxnSpPr/>
          <p:nvPr/>
        </p:nvCxnSpPr>
        <p:spPr>
          <a:xfrm>
            <a:off x="2699792" y="1650504"/>
            <a:ext cx="914400" cy="914400"/>
          </a:xfrm>
          <a:prstGeom prst="straightConnector1">
            <a:avLst/>
          </a:prstGeom>
          <a:ln w="381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10800000">
            <a:off x="5940153" y="3212976"/>
            <a:ext cx="1152128" cy="1080120"/>
          </a:xfrm>
          <a:prstGeom prst="straightConnector1">
            <a:avLst/>
          </a:prstGeom>
          <a:ln w="381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MMR PRIMEIRA CHUVA OUT 2006 0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832" y="3645264"/>
            <a:ext cx="3744096" cy="2808072"/>
          </a:xfrm>
          <a:prstGeom prst="rect">
            <a:avLst/>
          </a:prstGeom>
        </p:spPr>
      </p:pic>
      <p:pic>
        <p:nvPicPr>
          <p:cNvPr id="12" name="Imagem 11" descr="MMR DILUVIO 12122006 03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2120" y="0"/>
            <a:ext cx="3491880" cy="261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2" descr="Digitalizar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2997200"/>
            <a:ext cx="2552700" cy="1720850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075" name="Picture 2" descr="Digitalizar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205038"/>
            <a:ext cx="3313113" cy="2252662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619250" y="1335088"/>
            <a:ext cx="2797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Dispersa (não recorrente)</a:t>
            </a: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1619250" y="2044700"/>
            <a:ext cx="27590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Concentrada (recorrente)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4643438" y="1335088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4716463" y="587375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4716463" y="2039938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4716463" y="2692400"/>
            <a:ext cx="26701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3084" name="AutoShape 11"/>
          <p:cNvCxnSpPr>
            <a:cxnSpLocks noChangeShapeType="1"/>
            <a:stCxn id="3076" idx="3"/>
            <a:endCxn id="3081" idx="1"/>
          </p:cNvCxnSpPr>
          <p:nvPr/>
        </p:nvCxnSpPr>
        <p:spPr bwMode="auto">
          <a:xfrm>
            <a:off x="2555875" y="776288"/>
            <a:ext cx="21605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85" name="AutoShape 12"/>
          <p:cNvCxnSpPr>
            <a:cxnSpLocks noChangeShapeType="1"/>
            <a:stCxn id="3077" idx="3"/>
            <a:endCxn id="3078" idx="1"/>
          </p:cNvCxnSpPr>
          <p:nvPr/>
        </p:nvCxnSpPr>
        <p:spPr bwMode="auto">
          <a:xfrm flipV="1">
            <a:off x="1406525" y="1524000"/>
            <a:ext cx="212725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86" name="AutoShape 13"/>
          <p:cNvCxnSpPr>
            <a:cxnSpLocks noChangeShapeType="1"/>
            <a:stCxn id="3078" idx="3"/>
            <a:endCxn id="3080" idx="1"/>
          </p:cNvCxnSpPr>
          <p:nvPr/>
        </p:nvCxnSpPr>
        <p:spPr bwMode="auto">
          <a:xfrm>
            <a:off x="4416425" y="1524000"/>
            <a:ext cx="2270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87" name="AutoShape 14"/>
          <p:cNvCxnSpPr>
            <a:cxnSpLocks noChangeShapeType="1"/>
            <a:stCxn id="3079" idx="3"/>
            <a:endCxn id="3082" idx="1"/>
          </p:cNvCxnSpPr>
          <p:nvPr/>
        </p:nvCxnSpPr>
        <p:spPr bwMode="auto">
          <a:xfrm flipV="1">
            <a:off x="4378325" y="2228850"/>
            <a:ext cx="338138" cy="4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88" name="AutoShape 15"/>
          <p:cNvCxnSpPr>
            <a:cxnSpLocks noChangeShapeType="1"/>
            <a:stCxn id="3079" idx="3"/>
            <a:endCxn id="3083" idx="1"/>
          </p:cNvCxnSpPr>
          <p:nvPr/>
        </p:nvCxnSpPr>
        <p:spPr bwMode="auto">
          <a:xfrm>
            <a:off x="4378325" y="2233613"/>
            <a:ext cx="338138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89" name="AutoShape 16"/>
          <p:cNvCxnSpPr>
            <a:cxnSpLocks noChangeShapeType="1"/>
            <a:stCxn id="3077" idx="3"/>
            <a:endCxn id="3079" idx="1"/>
          </p:cNvCxnSpPr>
          <p:nvPr/>
        </p:nvCxnSpPr>
        <p:spPr bwMode="auto">
          <a:xfrm>
            <a:off x="1406525" y="1533525"/>
            <a:ext cx="212725" cy="700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090" name="Text Box 17"/>
          <p:cNvSpPr txBox="1">
            <a:spLocks noChangeArrowheads="1"/>
          </p:cNvSpPr>
          <p:nvPr/>
        </p:nvSpPr>
        <p:spPr bwMode="auto">
          <a:xfrm>
            <a:off x="7380288" y="552450"/>
            <a:ext cx="1590675" cy="376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Muito seletivo</a:t>
            </a:r>
          </a:p>
        </p:txBody>
      </p:sp>
      <p:cxnSp>
        <p:nvCxnSpPr>
          <p:cNvPr id="3091" name="AutoShape 18"/>
          <p:cNvCxnSpPr>
            <a:cxnSpLocks noChangeShapeType="1"/>
            <a:stCxn id="3081" idx="3"/>
            <a:endCxn id="3090" idx="1"/>
          </p:cNvCxnSpPr>
          <p:nvPr/>
        </p:nvCxnSpPr>
        <p:spPr bwMode="auto">
          <a:xfrm flipV="1">
            <a:off x="5735638" y="741363"/>
            <a:ext cx="1644650" cy="34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92" name="AutoShape 19"/>
          <p:cNvCxnSpPr>
            <a:cxnSpLocks noChangeShapeType="1"/>
            <a:stCxn id="3080" idx="3"/>
          </p:cNvCxnSpPr>
          <p:nvPr/>
        </p:nvCxnSpPr>
        <p:spPr bwMode="auto">
          <a:xfrm>
            <a:off x="5522913" y="1524000"/>
            <a:ext cx="1857375" cy="4206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93" name="AutoShape 20"/>
          <p:cNvCxnSpPr>
            <a:cxnSpLocks noChangeShapeType="1"/>
            <a:stCxn id="3082" idx="3"/>
          </p:cNvCxnSpPr>
          <p:nvPr/>
        </p:nvCxnSpPr>
        <p:spPr bwMode="auto">
          <a:xfrm flipV="1">
            <a:off x="7005638" y="1944688"/>
            <a:ext cx="374650" cy="284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94" name="AutoShape 21"/>
          <p:cNvCxnSpPr>
            <a:cxnSpLocks noChangeShapeType="1"/>
            <a:stCxn id="3083" idx="3"/>
          </p:cNvCxnSpPr>
          <p:nvPr/>
        </p:nvCxnSpPr>
        <p:spPr bwMode="auto">
          <a:xfrm flipH="1" flipV="1">
            <a:off x="7380288" y="1944688"/>
            <a:ext cx="6350" cy="936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095" name="Picture 23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588" y="4797425"/>
            <a:ext cx="2665412" cy="180022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096" name="Picture 24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4076700"/>
            <a:ext cx="3851275" cy="2595563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7489825" y="1654175"/>
            <a:ext cx="1600200" cy="650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Transporte de agregados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vo selec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53988" y="182563"/>
            <a:ext cx="6394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Problemas principais com terraços de infiltração e drenagem:</a:t>
            </a:r>
          </a:p>
          <a:p>
            <a:pPr>
              <a:buFontTx/>
              <a:buChar char="•"/>
            </a:pPr>
            <a:r>
              <a:rPr lang="pt-BR"/>
              <a:t> linhas mortas</a:t>
            </a:r>
          </a:p>
          <a:p>
            <a:pPr>
              <a:buFontTx/>
              <a:buChar char="•"/>
            </a:pPr>
            <a:r>
              <a:rPr lang="pt-BR"/>
              <a:t> redução na eficiência de operações mecanizadas</a:t>
            </a:r>
          </a:p>
          <a:p>
            <a:pPr>
              <a:buFontTx/>
              <a:buChar char="•"/>
            </a:pPr>
            <a:r>
              <a:rPr lang="pt-BR"/>
              <a:t> custo de implantação</a:t>
            </a:r>
          </a:p>
        </p:txBody>
      </p:sp>
      <p:pic>
        <p:nvPicPr>
          <p:cNvPr id="11267" name="Picture 3" descr="Digitalizar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85889"/>
            <a:ext cx="5540375" cy="36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igitalizar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100" y="3502025"/>
            <a:ext cx="5041900" cy="3355975"/>
          </a:xfrm>
          <a:prstGeom prst="rect">
            <a:avLst/>
          </a:prstGeom>
          <a:noFill/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6705600" y="5562600"/>
            <a:ext cx="1752600" cy="685800"/>
          </a:xfrm>
          <a:prstGeom prst="ellipse">
            <a:avLst/>
          </a:prstGeom>
          <a:noFill/>
          <a:ln w="28575" algn="ctr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igitalizar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730625"/>
            <a:ext cx="4932362" cy="312737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4339" name="Picture 3" descr="Digitalizar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5003800" cy="3186113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04788" y="254000"/>
            <a:ext cx="335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Sem terraços (plantio alinhado)</a:t>
            </a:r>
          </a:p>
        </p:txBody>
      </p:sp>
      <p:pic>
        <p:nvPicPr>
          <p:cNvPr id="5" name="Picture 6" descr="SULCACAO RETA RITA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1894" y="152400"/>
            <a:ext cx="3861294" cy="2895600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igitalizar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6250"/>
            <a:ext cx="32464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Digitalizar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620713"/>
            <a:ext cx="33845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114800" y="16764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Tipos</a:t>
            </a:r>
            <a:endParaRPr lang="pt-BR" b="1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403350" y="188913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Embutido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076825" y="188913"/>
            <a:ext cx="370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Com aterro, parabólico, base larga</a:t>
            </a:r>
          </a:p>
        </p:txBody>
      </p:sp>
      <p:pic>
        <p:nvPicPr>
          <p:cNvPr id="15367" name="Picture 7" descr="Digitalizar0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3068638"/>
            <a:ext cx="287972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Digitalizar00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2997200"/>
            <a:ext cx="2735262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Digitalizar00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313" y="4608513"/>
            <a:ext cx="3538537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base larga</a:t>
            </a:r>
            <a:endParaRPr lang="pt-BR" dirty="0"/>
          </a:p>
        </p:txBody>
      </p:sp>
      <p:pic>
        <p:nvPicPr>
          <p:cNvPr id="16387" name="Picture 3" descr="Digitalizar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60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igitalizar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9144000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066" y="164068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base larga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79388" y="1125538"/>
            <a:ext cx="87137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Large Storm effects:</a:t>
            </a:r>
          </a:p>
          <a:p>
            <a:endParaRPr lang="en-US" sz="2400" b="1"/>
          </a:p>
          <a:p>
            <a:r>
              <a:rPr lang="en-US"/>
              <a:t>Edwards and Owness (1991):</a:t>
            </a:r>
          </a:p>
          <a:p>
            <a:endParaRPr lang="en-US"/>
          </a:p>
          <a:p>
            <a:r>
              <a:rPr lang="en-US" sz="2000" b="1"/>
              <a:t>“With more than 4,000 rainfall events during the study period (28 years), the five biggest erosion-producing events on each watershed (of 229) accounted for 66% of the total erosion”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50913" y="3952875"/>
            <a:ext cx="56070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Strom Rank		Cummulative % of 25 year</a:t>
            </a:r>
          </a:p>
          <a:p>
            <a:r>
              <a:rPr lang="pt-BR"/>
              <a:t>       1				25</a:t>
            </a:r>
          </a:p>
          <a:p>
            <a:r>
              <a:rPr lang="pt-BR"/>
              <a:t>       2				41</a:t>
            </a:r>
          </a:p>
          <a:p>
            <a:r>
              <a:rPr lang="pt-BR"/>
              <a:t>       3				52</a:t>
            </a:r>
          </a:p>
          <a:p>
            <a:r>
              <a:rPr lang="pt-BR"/>
              <a:t>       4				60</a:t>
            </a:r>
          </a:p>
          <a:p>
            <a:r>
              <a:rPr lang="pt-BR"/>
              <a:t>       5				66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7881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Escoamento superficial em condições extremas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igitalizar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3738"/>
            <a:ext cx="91440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base larga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igitalizar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838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base larga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igitalizar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725"/>
            <a:ext cx="91440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base larga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NSTRUCAO DE TERRACOS PA CARREGADEIRA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441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embutido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NSTRUCAO DE TERRACOS PA CARREGADEIRA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441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embutido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NSTRUCAO DE TERRACOS PA CARREGADEIRA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441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embutido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NSTRUCAO DE TERRACOS PA CARREGADEIRA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441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embutido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NSTRUCAO DE TERRACOS PA CARREGADEIRA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441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embutido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NSTRUCAO DE TERRACOS PA CARREGADEIRA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6238" y="352425"/>
            <a:ext cx="2441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Construção</a:t>
            </a:r>
            <a:r>
              <a:rPr lang="pt-BR" dirty="0" smtClean="0"/>
              <a:t>: embutido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NSTRUCAO DE TERRACOS PA CARREGADEIRA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0400" y="3352800"/>
            <a:ext cx="4673600" cy="3505200"/>
          </a:xfrm>
          <a:prstGeom prst="rect">
            <a:avLst/>
          </a:prstGeom>
        </p:spPr>
      </p:pic>
      <p:pic>
        <p:nvPicPr>
          <p:cNvPr id="3" name="Imagem 2" descr="CONSTRUCAO DE TERRACOS PA CARREGADEIRA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0060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17881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Escoamento superficial em condições extremas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" cstate="print"/>
          <a:srcRect l="35925" r="38491"/>
          <a:stretch>
            <a:fillRect/>
          </a:stretch>
        </p:blipFill>
        <p:spPr bwMode="auto">
          <a:xfrm>
            <a:off x="3059577" y="980728"/>
            <a:ext cx="5918937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3" cstate="print"/>
          <a:srcRect l="35925" r="35925"/>
          <a:stretch>
            <a:fillRect/>
          </a:stretch>
        </p:blipFill>
        <p:spPr bwMode="auto">
          <a:xfrm>
            <a:off x="3419872" y="2420888"/>
            <a:ext cx="558926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395536" y="3501008"/>
            <a:ext cx="3588162" cy="1754326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dirty="0" err="1" smtClean="0"/>
              <a:t>Esup</a:t>
            </a:r>
            <a:r>
              <a:rPr lang="pt-BR" dirty="0" smtClean="0"/>
              <a:t> = escoamento superficial</a:t>
            </a:r>
          </a:p>
          <a:p>
            <a:r>
              <a:rPr lang="pt-BR" dirty="0" err="1" smtClean="0"/>
              <a:t>Pr</a:t>
            </a:r>
            <a:r>
              <a:rPr lang="pt-BR" dirty="0" smtClean="0"/>
              <a:t> = Precipitação</a:t>
            </a:r>
          </a:p>
          <a:p>
            <a:r>
              <a:rPr lang="pt-BR" dirty="0" err="1" smtClean="0"/>
              <a:t>Inf</a:t>
            </a:r>
            <a:r>
              <a:rPr lang="pt-BR" dirty="0" smtClean="0"/>
              <a:t> = Infiltração de água no solo</a:t>
            </a:r>
          </a:p>
          <a:p>
            <a:r>
              <a:rPr lang="pt-BR" dirty="0" err="1" smtClean="0"/>
              <a:t>Int</a:t>
            </a:r>
            <a:r>
              <a:rPr lang="pt-BR" dirty="0" smtClean="0"/>
              <a:t> = intensidade (mm/h)</a:t>
            </a:r>
          </a:p>
          <a:p>
            <a:r>
              <a:rPr lang="pt-BR" dirty="0" smtClean="0"/>
              <a:t>Q (x,y) = Vazão no local x, y</a:t>
            </a:r>
          </a:p>
          <a:p>
            <a:r>
              <a:rPr lang="pt-BR" dirty="0" smtClean="0"/>
              <a:t>A = Área de contribuição do local x,y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96975"/>
            <a:ext cx="108870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57200" y="4648200"/>
            <a:ext cx="7738016" cy="369332"/>
          </a:xfrm>
          <a:prstGeom prst="rect">
            <a:avLst/>
          </a:prstGeom>
          <a:solidFill>
            <a:srgbClr val="C0C0C0"/>
          </a:solidFill>
          <a:ln w="571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/>
              <a:t>Dependendo do espaçamento e tamanho pode </a:t>
            </a:r>
            <a:r>
              <a:rPr lang="pt-BR" dirty="0" smtClean="0"/>
              <a:t>variar de </a:t>
            </a:r>
            <a:r>
              <a:rPr lang="pt-BR" dirty="0"/>
              <a:t>R$ 200 a </a:t>
            </a:r>
            <a:r>
              <a:rPr lang="pt-BR" dirty="0" smtClean="0"/>
              <a:t>350/ha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igitalizar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846513"/>
            <a:ext cx="4679950" cy="3011487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39700" y="182563"/>
            <a:ext cx="723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Funcionamento:</a:t>
            </a:r>
          </a:p>
          <a:p>
            <a:r>
              <a:rPr lang="pt-BR"/>
              <a:t>Infiltração: terraços em nível, curvas de nível, </a:t>
            </a:r>
            <a:r>
              <a:rPr lang="pt-BR" b="1"/>
              <a:t>terraços de infiltração</a:t>
            </a:r>
          </a:p>
        </p:txBody>
      </p:sp>
      <p:pic>
        <p:nvPicPr>
          <p:cNvPr id="23556" name="Picture 4" descr="Digitalizar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697288"/>
            <a:ext cx="4787900" cy="3160712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3557" name="Picture 5" descr="DSC030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838200"/>
            <a:ext cx="4648200" cy="3487738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39700" y="182563"/>
            <a:ext cx="810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Funcionamento:</a:t>
            </a:r>
          </a:p>
          <a:p>
            <a:r>
              <a:rPr lang="pt-BR"/>
              <a:t>Drenagem: terraços em desnível, curvas em desnível, </a:t>
            </a:r>
            <a:r>
              <a:rPr lang="pt-BR" b="1"/>
              <a:t>terraços de drenagem</a:t>
            </a:r>
          </a:p>
        </p:txBody>
      </p:sp>
      <p:pic>
        <p:nvPicPr>
          <p:cNvPr id="24580" name="Picture 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94137"/>
            <a:ext cx="3960813" cy="2659063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1" name="Picture 5" descr="Digitalizar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838200"/>
            <a:ext cx="4464050" cy="270192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4" name="Picture 8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657600"/>
            <a:ext cx="4419600" cy="2913063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7" name="Imagem 6" descr="MMR DILUVIO 12122006 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838200"/>
            <a:ext cx="3962400" cy="2971800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MR DILUVIO 12122006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MMR OUTUBRO 2006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57700"/>
            <a:ext cx="3200400" cy="24003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igitalizar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5181600" cy="340677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9699" name="Picture 3" descr="Digitalizar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735513" cy="3116263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9700" name="Picture 4" descr="Digitalizar0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836988"/>
            <a:ext cx="4800600" cy="3021012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441325" y="417513"/>
            <a:ext cx="70421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Espaçamento entre terraços, tamanho &amp; projetos conservacionistas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igitalizar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495" y="2057400"/>
            <a:ext cx="469850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304800" y="228600"/>
            <a:ext cx="8088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/>
              <a:t>Capacidade de </a:t>
            </a:r>
            <a:r>
              <a:rPr lang="pt-BR" sz="2400" dirty="0" smtClean="0"/>
              <a:t>armazenagem: Terraços de Infiltração</a:t>
            </a:r>
            <a:endParaRPr lang="pt-BR" sz="2400" dirty="0"/>
          </a:p>
        </p:txBody>
      </p:sp>
      <p:pic>
        <p:nvPicPr>
          <p:cNvPr id="4" name="Imagem 3" descr="MMR NOV 2006 AGUAS DE VIZINHO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38200"/>
            <a:ext cx="4572000" cy="3429000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 bwMode="auto">
          <a:xfrm>
            <a:off x="1066800" y="1752600"/>
            <a:ext cx="32004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9" name="Conector de seta reta 8"/>
          <p:cNvCxnSpPr/>
          <p:nvPr/>
        </p:nvCxnSpPr>
        <p:spPr bwMode="auto">
          <a:xfrm rot="5400000">
            <a:off x="1333500" y="2171700"/>
            <a:ext cx="8382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0" name="CaixaDeTexto 9"/>
          <p:cNvSpPr txBox="1"/>
          <p:nvPr/>
        </p:nvSpPr>
        <p:spPr>
          <a:xfrm>
            <a:off x="2514600" y="1371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295400" y="1981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91200" y="1219200"/>
            <a:ext cx="1798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  x H)/2 = Arm</a:t>
            </a:r>
          </a:p>
          <a:p>
            <a:endParaRPr lang="en-US" dirty="0" smtClean="0"/>
          </a:p>
          <a:p>
            <a:r>
              <a:rPr lang="en-US" dirty="0" smtClean="0"/>
              <a:t>Arm/DH = Cap</a:t>
            </a:r>
            <a:endParaRPr lang="pt-BR" dirty="0"/>
          </a:p>
        </p:txBody>
      </p:sp>
      <p:cxnSp>
        <p:nvCxnSpPr>
          <p:cNvPr id="17" name="Conector de seta reta 16"/>
          <p:cNvCxnSpPr/>
          <p:nvPr/>
        </p:nvCxnSpPr>
        <p:spPr bwMode="auto">
          <a:xfrm>
            <a:off x="6096000" y="3352800"/>
            <a:ext cx="22098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9" name="CaixaDeTexto 18"/>
          <p:cNvSpPr txBox="1"/>
          <p:nvPr/>
        </p:nvSpPr>
        <p:spPr>
          <a:xfrm>
            <a:off x="6934200" y="29718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Dh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33400" y="5334000"/>
            <a:ext cx="33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 </a:t>
            </a:r>
            <a:r>
              <a:rPr lang="en-US" i="1" dirty="0" smtClean="0"/>
              <a:t>(L/m) </a:t>
            </a:r>
            <a:r>
              <a:rPr lang="en-US" dirty="0" smtClean="0"/>
              <a:t>/DH </a:t>
            </a:r>
            <a:r>
              <a:rPr lang="en-US" i="1" dirty="0" smtClean="0"/>
              <a:t>(m)</a:t>
            </a:r>
            <a:r>
              <a:rPr lang="en-US" dirty="0" smtClean="0"/>
              <a:t> = Cap </a:t>
            </a:r>
            <a:r>
              <a:rPr lang="en-US" i="1" dirty="0" smtClean="0"/>
              <a:t>(mm)</a:t>
            </a:r>
            <a:endParaRPr lang="pt-BR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igitalizar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495" y="2057400"/>
            <a:ext cx="469850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304800" y="228600"/>
            <a:ext cx="8088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/>
              <a:t>Capacidade de </a:t>
            </a:r>
            <a:r>
              <a:rPr lang="pt-BR" sz="2400" dirty="0" smtClean="0"/>
              <a:t>armazenagem: Terraços de Infiltração</a:t>
            </a:r>
            <a:endParaRPr lang="pt-BR" sz="2400" dirty="0"/>
          </a:p>
        </p:txBody>
      </p:sp>
      <p:pic>
        <p:nvPicPr>
          <p:cNvPr id="4" name="Imagem 3" descr="MMR NOV 2006 AGUAS DE VIZINHO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38200"/>
            <a:ext cx="4572000" cy="3429000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 bwMode="auto">
          <a:xfrm>
            <a:off x="1066800" y="1752600"/>
            <a:ext cx="32004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9" name="Conector de seta reta 8"/>
          <p:cNvCxnSpPr/>
          <p:nvPr/>
        </p:nvCxnSpPr>
        <p:spPr bwMode="auto">
          <a:xfrm rot="5400000">
            <a:off x="1333500" y="2171700"/>
            <a:ext cx="8382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0" name="CaixaDeTexto 9"/>
          <p:cNvSpPr txBox="1"/>
          <p:nvPr/>
        </p:nvSpPr>
        <p:spPr>
          <a:xfrm>
            <a:off x="2514600" y="1371600"/>
            <a:ext cx="8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6m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09600" y="19812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= 0,8m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91200" y="1219200"/>
            <a:ext cx="2148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  x H)/2 = Arm</a:t>
            </a:r>
          </a:p>
          <a:p>
            <a:endParaRPr lang="en-US" dirty="0" smtClean="0"/>
          </a:p>
          <a:p>
            <a:r>
              <a:rPr lang="en-US" dirty="0" smtClean="0"/>
              <a:t>(6 x 0,8)/2 = 2,4 m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  <a:p>
            <a:r>
              <a:rPr lang="en-US" dirty="0" err="1" smtClean="0"/>
              <a:t>ou</a:t>
            </a:r>
            <a:r>
              <a:rPr lang="en-US" dirty="0" smtClean="0"/>
              <a:t> 2.400 L/m</a:t>
            </a:r>
          </a:p>
        </p:txBody>
      </p:sp>
      <p:cxnSp>
        <p:nvCxnSpPr>
          <p:cNvPr id="17" name="Conector de seta reta 16"/>
          <p:cNvCxnSpPr/>
          <p:nvPr/>
        </p:nvCxnSpPr>
        <p:spPr bwMode="auto">
          <a:xfrm>
            <a:off x="6096000" y="3352800"/>
            <a:ext cx="22098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9" name="CaixaDeTexto 18"/>
          <p:cNvSpPr txBox="1"/>
          <p:nvPr/>
        </p:nvSpPr>
        <p:spPr>
          <a:xfrm>
            <a:off x="6934200" y="29718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Dh = 70m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33400" y="5334000"/>
            <a:ext cx="3371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 </a:t>
            </a:r>
            <a:r>
              <a:rPr lang="en-US" i="1" dirty="0" smtClean="0"/>
              <a:t>(L/m) </a:t>
            </a:r>
            <a:r>
              <a:rPr lang="en-US" dirty="0" smtClean="0"/>
              <a:t>/DH </a:t>
            </a:r>
            <a:r>
              <a:rPr lang="en-US" i="1" dirty="0" smtClean="0"/>
              <a:t>(m)</a:t>
            </a:r>
            <a:r>
              <a:rPr lang="en-US" dirty="0" smtClean="0"/>
              <a:t> = Cap </a:t>
            </a:r>
            <a:r>
              <a:rPr lang="en-US" i="1" dirty="0" smtClean="0"/>
              <a:t>(mm)</a:t>
            </a:r>
          </a:p>
          <a:p>
            <a:endParaRPr lang="en-US" i="1" dirty="0" smtClean="0"/>
          </a:p>
          <a:p>
            <a:r>
              <a:rPr lang="en-US" dirty="0" smtClean="0"/>
              <a:t>2.400 / 70 = 34mm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igitalizar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36613"/>
            <a:ext cx="8785225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9"/>
          <p:cNvSpPr txBox="1">
            <a:spLocks noChangeArrowheads="1"/>
          </p:cNvSpPr>
          <p:nvPr/>
        </p:nvSpPr>
        <p:spPr bwMode="auto">
          <a:xfrm>
            <a:off x="457200" y="1143000"/>
            <a:ext cx="7162800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/>
              <a:t>AR</a:t>
            </a:r>
            <a:r>
              <a:rPr lang="pt-BR" baseline="-25000" dirty="0"/>
              <a:t>1 </a:t>
            </a:r>
            <a:r>
              <a:rPr lang="pt-BR" dirty="0"/>
              <a:t> = AR</a:t>
            </a:r>
            <a:r>
              <a:rPr lang="pt-BR" baseline="-25000" dirty="0"/>
              <a:t>2</a:t>
            </a:r>
          </a:p>
          <a:p>
            <a:endParaRPr lang="pt-BR" baseline="-25000" dirty="0"/>
          </a:p>
          <a:p>
            <a:r>
              <a:rPr lang="pt-BR" sz="2000" baseline="-25000" dirty="0"/>
              <a:t>Valores de referência: 25 a 45 mm de enxurrada (60 a 100 mm de precipitação)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2743200" y="3581400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2727325" y="3084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33798" name="Text Box 13"/>
          <p:cNvSpPr txBox="1">
            <a:spLocks noChangeArrowheads="1"/>
          </p:cNvSpPr>
          <p:nvPr/>
        </p:nvSpPr>
        <p:spPr bwMode="auto">
          <a:xfrm>
            <a:off x="2438400" y="990600"/>
            <a:ext cx="353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Seção (L/m) / AR (mm) = DH (m)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457200" y="228600"/>
            <a:ext cx="5264150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Cálculo de espaçamento de terraços de infiltração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251075" y="228600"/>
            <a:ext cx="3713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/>
              <a:t>TERRAÇOS  PSICOLÓGICOS</a:t>
            </a:r>
          </a:p>
        </p:txBody>
      </p:sp>
      <p:pic>
        <p:nvPicPr>
          <p:cNvPr id="38915" name="Picture 3" descr="PSICOLOGICOS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PSICOLOGICOS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762000"/>
            <a:ext cx="4648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PSICOLOGICOS (4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PSICOLOGICOS (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810000"/>
            <a:ext cx="464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17881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Escoamento superficial em condições extremas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2" cstate="print"/>
          <a:srcRect l="35925" r="35925"/>
          <a:stretch>
            <a:fillRect/>
          </a:stretch>
        </p:blipFill>
        <p:spPr bwMode="auto">
          <a:xfrm>
            <a:off x="3419872" y="1196752"/>
            <a:ext cx="558926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7" descr="MARQUIHNO 12 12 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3200"/>
            <a:ext cx="4608000" cy="3456000"/>
          </a:xfrm>
          <a:prstGeom prst="rect">
            <a:avLst/>
          </a:prstGeom>
        </p:spPr>
      </p:pic>
      <p:pic>
        <p:nvPicPr>
          <p:cNvPr id="9" name="Imagem 8" descr="MMR PRIMEIRA CHUVA OUT 2006 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573016"/>
            <a:ext cx="3744096" cy="280807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95536" y="5336048"/>
            <a:ext cx="3588162" cy="1477328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dirty="0" err="1" smtClean="0"/>
              <a:t>Pr</a:t>
            </a:r>
            <a:r>
              <a:rPr lang="pt-BR" dirty="0" smtClean="0"/>
              <a:t> = Precipitação</a:t>
            </a:r>
          </a:p>
          <a:p>
            <a:r>
              <a:rPr lang="pt-BR" dirty="0" err="1" smtClean="0"/>
              <a:t>Inf</a:t>
            </a:r>
            <a:r>
              <a:rPr lang="pt-BR" dirty="0" smtClean="0"/>
              <a:t> = Infiltração de água no solo</a:t>
            </a:r>
          </a:p>
          <a:p>
            <a:r>
              <a:rPr lang="pt-BR" dirty="0" err="1" smtClean="0"/>
              <a:t>Int</a:t>
            </a:r>
            <a:r>
              <a:rPr lang="pt-BR" dirty="0" smtClean="0"/>
              <a:t> = intensidade (mm/h)</a:t>
            </a:r>
          </a:p>
          <a:p>
            <a:r>
              <a:rPr lang="pt-BR" dirty="0" smtClean="0"/>
              <a:t>Q (x,y) = Vazão no local x, y</a:t>
            </a:r>
          </a:p>
          <a:p>
            <a:r>
              <a:rPr lang="pt-BR" dirty="0" smtClean="0"/>
              <a:t>A = Área de contribuição do local x,y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593725" y="722313"/>
            <a:ext cx="32321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Principias problemas práticos: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349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Principais problemas: Drenagem</a:t>
            </a:r>
          </a:p>
        </p:txBody>
      </p:sp>
      <p:pic>
        <p:nvPicPr>
          <p:cNvPr id="41987" name="Picture 3" descr="Digitalizar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4968875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073150" y="4141788"/>
            <a:ext cx="306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Dimensionamento complexo</a:t>
            </a:r>
          </a:p>
        </p:txBody>
      </p:sp>
      <p:pic>
        <p:nvPicPr>
          <p:cNvPr id="41989" name="Picture 5" descr="Formulas_Pf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476250"/>
            <a:ext cx="32766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565400"/>
            <a:ext cx="30607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4724400"/>
            <a:ext cx="3563937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igitalizar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354388"/>
            <a:ext cx="533400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Digitalizar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62563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igitalizar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4679950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 descr="DSC03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46482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PSICOLOGICOS (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"/>
            <a:ext cx="39624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terraco cheio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42291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17881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Escoamento superficial em condições extremas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2" cstate="print"/>
          <a:srcRect l="35925" r="35925"/>
          <a:stretch>
            <a:fillRect/>
          </a:stretch>
        </p:blipFill>
        <p:spPr bwMode="auto">
          <a:xfrm>
            <a:off x="3419872" y="1196752"/>
            <a:ext cx="558926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467544" y="2084655"/>
            <a:ext cx="2016224" cy="1200329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Caso:</a:t>
            </a:r>
          </a:p>
          <a:p>
            <a:r>
              <a:rPr lang="pt-BR" dirty="0" err="1" smtClean="0"/>
              <a:t>Pr</a:t>
            </a:r>
            <a:r>
              <a:rPr lang="pt-BR" dirty="0" smtClean="0"/>
              <a:t> &gt;&gt;&gt; </a:t>
            </a:r>
            <a:r>
              <a:rPr lang="pt-BR" dirty="0" err="1" smtClean="0"/>
              <a:t>Inf</a:t>
            </a:r>
            <a:endParaRPr lang="pt-BR" dirty="0" smtClean="0"/>
          </a:p>
          <a:p>
            <a:r>
              <a:rPr lang="pt-BR" dirty="0" smtClean="0"/>
              <a:t>e</a:t>
            </a:r>
          </a:p>
          <a:p>
            <a:r>
              <a:rPr lang="pt-BR" dirty="0" smtClean="0"/>
              <a:t>Solo saturado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5920" r="35920"/>
          <a:stretch>
            <a:fillRect/>
          </a:stretch>
        </p:blipFill>
        <p:spPr bwMode="auto">
          <a:xfrm>
            <a:off x="3491880" y="5805264"/>
            <a:ext cx="5603829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132856"/>
            <a:ext cx="562249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35496" y="4782051"/>
            <a:ext cx="3588162" cy="1754326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dirty="0" err="1" smtClean="0"/>
              <a:t>Pr</a:t>
            </a:r>
            <a:r>
              <a:rPr lang="pt-BR" dirty="0" smtClean="0"/>
              <a:t> = Precipitação</a:t>
            </a:r>
          </a:p>
          <a:p>
            <a:r>
              <a:rPr lang="pt-BR" dirty="0" err="1" smtClean="0"/>
              <a:t>Inf</a:t>
            </a:r>
            <a:r>
              <a:rPr lang="pt-BR" dirty="0" smtClean="0"/>
              <a:t> = Infiltração de água no solo</a:t>
            </a:r>
          </a:p>
          <a:p>
            <a:r>
              <a:rPr lang="pt-BR" dirty="0" err="1" smtClean="0"/>
              <a:t>Int</a:t>
            </a:r>
            <a:r>
              <a:rPr lang="pt-BR" dirty="0" smtClean="0"/>
              <a:t> = intensidade (mm/h)</a:t>
            </a:r>
          </a:p>
          <a:p>
            <a:r>
              <a:rPr lang="pt-BR" dirty="0" smtClean="0"/>
              <a:t>Q (x,y) = Vazão no local x, y</a:t>
            </a:r>
          </a:p>
          <a:p>
            <a:r>
              <a:rPr lang="pt-BR" dirty="0" smtClean="0"/>
              <a:t>A = Área de contribuição do local x,y</a:t>
            </a:r>
          </a:p>
          <a:p>
            <a:r>
              <a:rPr lang="pt-BR" dirty="0" smtClean="0"/>
              <a:t>C = Coeficiente de enxurrada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179512" y="1268760"/>
            <a:ext cx="7197725" cy="5399087"/>
            <a:chOff x="179512" y="1268760"/>
            <a:chExt cx="7197725" cy="5399087"/>
          </a:xfrm>
        </p:grpSpPr>
        <p:pic>
          <p:nvPicPr>
            <p:cNvPr id="32772" name="Picture 4" descr="Rip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1268760"/>
              <a:ext cx="7197725" cy="53990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9" name="Forma livre 18"/>
            <p:cNvSpPr/>
            <p:nvPr/>
          </p:nvSpPr>
          <p:spPr>
            <a:xfrm>
              <a:off x="2232837" y="1924493"/>
              <a:ext cx="3668233" cy="4433777"/>
            </a:xfrm>
            <a:custGeom>
              <a:avLst/>
              <a:gdLst>
                <a:gd name="connsiteX0" fmla="*/ 0 w 3668233"/>
                <a:gd name="connsiteY0" fmla="*/ 0 h 4433777"/>
                <a:gd name="connsiteX1" fmla="*/ 340242 w 3668233"/>
                <a:gd name="connsiteY1" fmla="*/ 10633 h 4433777"/>
                <a:gd name="connsiteX2" fmla="*/ 372140 w 3668233"/>
                <a:gd name="connsiteY2" fmla="*/ 21265 h 4433777"/>
                <a:gd name="connsiteX3" fmla="*/ 382772 w 3668233"/>
                <a:gd name="connsiteY3" fmla="*/ 53163 h 4433777"/>
                <a:gd name="connsiteX4" fmla="*/ 478465 w 3668233"/>
                <a:gd name="connsiteY4" fmla="*/ 116958 h 4433777"/>
                <a:gd name="connsiteX5" fmla="*/ 542261 w 3668233"/>
                <a:gd name="connsiteY5" fmla="*/ 138223 h 4433777"/>
                <a:gd name="connsiteX6" fmla="*/ 574158 w 3668233"/>
                <a:gd name="connsiteY6" fmla="*/ 148856 h 4433777"/>
                <a:gd name="connsiteX7" fmla="*/ 606056 w 3668233"/>
                <a:gd name="connsiteY7" fmla="*/ 212651 h 4433777"/>
                <a:gd name="connsiteX8" fmla="*/ 669851 w 3668233"/>
                <a:gd name="connsiteY8" fmla="*/ 276447 h 4433777"/>
                <a:gd name="connsiteX9" fmla="*/ 723014 w 3668233"/>
                <a:gd name="connsiteY9" fmla="*/ 318977 h 4433777"/>
                <a:gd name="connsiteX10" fmla="*/ 733647 w 3668233"/>
                <a:gd name="connsiteY10" fmla="*/ 350874 h 4433777"/>
                <a:gd name="connsiteX11" fmla="*/ 754912 w 3668233"/>
                <a:gd name="connsiteY11" fmla="*/ 467833 h 4433777"/>
                <a:gd name="connsiteX12" fmla="*/ 776177 w 3668233"/>
                <a:gd name="connsiteY12" fmla="*/ 531628 h 4433777"/>
                <a:gd name="connsiteX13" fmla="*/ 808075 w 3668233"/>
                <a:gd name="connsiteY13" fmla="*/ 552893 h 4433777"/>
                <a:gd name="connsiteX14" fmla="*/ 829340 w 3668233"/>
                <a:gd name="connsiteY14" fmla="*/ 584791 h 4433777"/>
                <a:gd name="connsiteX15" fmla="*/ 893135 w 3668233"/>
                <a:gd name="connsiteY15" fmla="*/ 616688 h 4433777"/>
                <a:gd name="connsiteX16" fmla="*/ 914400 w 3668233"/>
                <a:gd name="connsiteY16" fmla="*/ 637954 h 4433777"/>
                <a:gd name="connsiteX17" fmla="*/ 946298 w 3668233"/>
                <a:gd name="connsiteY17" fmla="*/ 648586 h 4433777"/>
                <a:gd name="connsiteX18" fmla="*/ 988828 w 3668233"/>
                <a:gd name="connsiteY18" fmla="*/ 691116 h 4433777"/>
                <a:gd name="connsiteX19" fmla="*/ 999461 w 3668233"/>
                <a:gd name="connsiteY19" fmla="*/ 723014 h 4433777"/>
                <a:gd name="connsiteX20" fmla="*/ 1031358 w 3668233"/>
                <a:gd name="connsiteY20" fmla="*/ 744279 h 4433777"/>
                <a:gd name="connsiteX21" fmla="*/ 1063256 w 3668233"/>
                <a:gd name="connsiteY21" fmla="*/ 829340 h 4433777"/>
                <a:gd name="connsiteX22" fmla="*/ 1158949 w 3668233"/>
                <a:gd name="connsiteY22" fmla="*/ 871870 h 4433777"/>
                <a:gd name="connsiteX23" fmla="*/ 1190847 w 3668233"/>
                <a:gd name="connsiteY23" fmla="*/ 893135 h 4433777"/>
                <a:gd name="connsiteX24" fmla="*/ 1254642 w 3668233"/>
                <a:gd name="connsiteY24" fmla="*/ 914400 h 4433777"/>
                <a:gd name="connsiteX25" fmla="*/ 1286540 w 3668233"/>
                <a:gd name="connsiteY25" fmla="*/ 935665 h 4433777"/>
                <a:gd name="connsiteX26" fmla="*/ 1329070 w 3668233"/>
                <a:gd name="connsiteY26" fmla="*/ 946298 h 4433777"/>
                <a:gd name="connsiteX27" fmla="*/ 1360968 w 3668233"/>
                <a:gd name="connsiteY27" fmla="*/ 956930 h 4433777"/>
                <a:gd name="connsiteX28" fmla="*/ 1392865 w 3668233"/>
                <a:gd name="connsiteY28" fmla="*/ 978195 h 4433777"/>
                <a:gd name="connsiteX29" fmla="*/ 1424763 w 3668233"/>
                <a:gd name="connsiteY29" fmla="*/ 988828 h 4433777"/>
                <a:gd name="connsiteX30" fmla="*/ 1467293 w 3668233"/>
                <a:gd name="connsiteY30" fmla="*/ 1010093 h 4433777"/>
                <a:gd name="connsiteX31" fmla="*/ 1531089 w 3668233"/>
                <a:gd name="connsiteY31" fmla="*/ 1063256 h 4433777"/>
                <a:gd name="connsiteX32" fmla="*/ 1562986 w 3668233"/>
                <a:gd name="connsiteY32" fmla="*/ 1084521 h 4433777"/>
                <a:gd name="connsiteX33" fmla="*/ 1626782 w 3668233"/>
                <a:gd name="connsiteY33" fmla="*/ 1105786 h 4433777"/>
                <a:gd name="connsiteX34" fmla="*/ 1690577 w 3668233"/>
                <a:gd name="connsiteY34" fmla="*/ 1137684 h 4433777"/>
                <a:gd name="connsiteX35" fmla="*/ 1754372 w 3668233"/>
                <a:gd name="connsiteY35" fmla="*/ 1169581 h 4433777"/>
                <a:gd name="connsiteX36" fmla="*/ 1828800 w 3668233"/>
                <a:gd name="connsiteY36" fmla="*/ 1233377 h 4433777"/>
                <a:gd name="connsiteX37" fmla="*/ 1924493 w 3668233"/>
                <a:gd name="connsiteY37" fmla="*/ 1350335 h 4433777"/>
                <a:gd name="connsiteX38" fmla="*/ 1956391 w 3668233"/>
                <a:gd name="connsiteY38" fmla="*/ 1360967 h 4433777"/>
                <a:gd name="connsiteX39" fmla="*/ 1977656 w 3668233"/>
                <a:gd name="connsiteY39" fmla="*/ 1424763 h 4433777"/>
                <a:gd name="connsiteX40" fmla="*/ 1988289 w 3668233"/>
                <a:gd name="connsiteY40" fmla="*/ 1456660 h 4433777"/>
                <a:gd name="connsiteX41" fmla="*/ 2009554 w 3668233"/>
                <a:gd name="connsiteY41" fmla="*/ 1477926 h 4433777"/>
                <a:gd name="connsiteX42" fmla="*/ 2020186 w 3668233"/>
                <a:gd name="connsiteY42" fmla="*/ 1520456 h 4433777"/>
                <a:gd name="connsiteX43" fmla="*/ 2052084 w 3668233"/>
                <a:gd name="connsiteY43" fmla="*/ 1616149 h 4433777"/>
                <a:gd name="connsiteX44" fmla="*/ 2073349 w 3668233"/>
                <a:gd name="connsiteY44" fmla="*/ 1679944 h 4433777"/>
                <a:gd name="connsiteX45" fmla="*/ 2083982 w 3668233"/>
                <a:gd name="connsiteY45" fmla="*/ 1711842 h 4433777"/>
                <a:gd name="connsiteX46" fmla="*/ 2137144 w 3668233"/>
                <a:gd name="connsiteY46" fmla="*/ 1775637 h 4433777"/>
                <a:gd name="connsiteX47" fmla="*/ 2169042 w 3668233"/>
                <a:gd name="connsiteY47" fmla="*/ 1796902 h 4433777"/>
                <a:gd name="connsiteX48" fmla="*/ 2200940 w 3668233"/>
                <a:gd name="connsiteY48" fmla="*/ 1807535 h 4433777"/>
                <a:gd name="connsiteX49" fmla="*/ 2264735 w 3668233"/>
                <a:gd name="connsiteY49" fmla="*/ 1871330 h 4433777"/>
                <a:gd name="connsiteX50" fmla="*/ 2339163 w 3668233"/>
                <a:gd name="connsiteY50" fmla="*/ 1924493 h 4433777"/>
                <a:gd name="connsiteX51" fmla="*/ 2392326 w 3668233"/>
                <a:gd name="connsiteY51" fmla="*/ 1977656 h 4433777"/>
                <a:gd name="connsiteX52" fmla="*/ 2434856 w 3668233"/>
                <a:gd name="connsiteY52" fmla="*/ 2030819 h 4433777"/>
                <a:gd name="connsiteX53" fmla="*/ 2445489 w 3668233"/>
                <a:gd name="connsiteY53" fmla="*/ 2062716 h 4433777"/>
                <a:gd name="connsiteX54" fmla="*/ 2466754 w 3668233"/>
                <a:gd name="connsiteY54" fmla="*/ 2105247 h 4433777"/>
                <a:gd name="connsiteX55" fmla="*/ 2498651 w 3668233"/>
                <a:gd name="connsiteY55" fmla="*/ 2126512 h 4433777"/>
                <a:gd name="connsiteX56" fmla="*/ 2509284 w 3668233"/>
                <a:gd name="connsiteY56" fmla="*/ 2158409 h 4433777"/>
                <a:gd name="connsiteX57" fmla="*/ 2541182 w 3668233"/>
                <a:gd name="connsiteY57" fmla="*/ 2179674 h 4433777"/>
                <a:gd name="connsiteX58" fmla="*/ 2562447 w 3668233"/>
                <a:gd name="connsiteY58" fmla="*/ 2243470 h 4433777"/>
                <a:gd name="connsiteX59" fmla="*/ 2594344 w 3668233"/>
                <a:gd name="connsiteY59" fmla="*/ 2339163 h 4433777"/>
                <a:gd name="connsiteX60" fmla="*/ 2604977 w 3668233"/>
                <a:gd name="connsiteY60" fmla="*/ 2371060 h 4433777"/>
                <a:gd name="connsiteX61" fmla="*/ 2615610 w 3668233"/>
                <a:gd name="connsiteY61" fmla="*/ 2402958 h 4433777"/>
                <a:gd name="connsiteX62" fmla="*/ 2636875 w 3668233"/>
                <a:gd name="connsiteY62" fmla="*/ 2434856 h 4433777"/>
                <a:gd name="connsiteX63" fmla="*/ 2668772 w 3668233"/>
                <a:gd name="connsiteY63" fmla="*/ 2530549 h 4433777"/>
                <a:gd name="connsiteX64" fmla="*/ 2679405 w 3668233"/>
                <a:gd name="connsiteY64" fmla="*/ 2562447 h 4433777"/>
                <a:gd name="connsiteX65" fmla="*/ 2711303 w 3668233"/>
                <a:gd name="connsiteY65" fmla="*/ 2604977 h 4433777"/>
                <a:gd name="connsiteX66" fmla="*/ 2732568 w 3668233"/>
                <a:gd name="connsiteY66" fmla="*/ 2668772 h 4433777"/>
                <a:gd name="connsiteX67" fmla="*/ 2743200 w 3668233"/>
                <a:gd name="connsiteY67" fmla="*/ 2700670 h 4433777"/>
                <a:gd name="connsiteX68" fmla="*/ 2764465 w 3668233"/>
                <a:gd name="connsiteY68" fmla="*/ 2732567 h 4433777"/>
                <a:gd name="connsiteX69" fmla="*/ 2785730 w 3668233"/>
                <a:gd name="connsiteY69" fmla="*/ 2838893 h 4433777"/>
                <a:gd name="connsiteX70" fmla="*/ 2806996 w 3668233"/>
                <a:gd name="connsiteY70" fmla="*/ 2902688 h 4433777"/>
                <a:gd name="connsiteX71" fmla="*/ 2828261 w 3668233"/>
                <a:gd name="connsiteY71" fmla="*/ 2923954 h 4433777"/>
                <a:gd name="connsiteX72" fmla="*/ 2838893 w 3668233"/>
                <a:gd name="connsiteY72" fmla="*/ 2955851 h 4433777"/>
                <a:gd name="connsiteX73" fmla="*/ 2913321 w 3668233"/>
                <a:gd name="connsiteY73" fmla="*/ 3009014 h 4433777"/>
                <a:gd name="connsiteX74" fmla="*/ 2945219 w 3668233"/>
                <a:gd name="connsiteY74" fmla="*/ 3040912 h 4433777"/>
                <a:gd name="connsiteX75" fmla="*/ 2977116 w 3668233"/>
                <a:gd name="connsiteY75" fmla="*/ 3062177 h 4433777"/>
                <a:gd name="connsiteX76" fmla="*/ 2998382 w 3668233"/>
                <a:gd name="connsiteY76" fmla="*/ 3083442 h 4433777"/>
                <a:gd name="connsiteX77" fmla="*/ 3062177 w 3668233"/>
                <a:gd name="connsiteY77" fmla="*/ 3115340 h 4433777"/>
                <a:gd name="connsiteX78" fmla="*/ 3136605 w 3668233"/>
                <a:gd name="connsiteY78" fmla="*/ 3147237 h 4433777"/>
                <a:gd name="connsiteX79" fmla="*/ 3179135 w 3668233"/>
                <a:gd name="connsiteY79" fmla="*/ 3168502 h 4433777"/>
                <a:gd name="connsiteX80" fmla="*/ 3211033 w 3668233"/>
                <a:gd name="connsiteY80" fmla="*/ 3179135 h 4433777"/>
                <a:gd name="connsiteX81" fmla="*/ 3306726 w 3668233"/>
                <a:gd name="connsiteY81" fmla="*/ 3296093 h 4433777"/>
                <a:gd name="connsiteX82" fmla="*/ 3338623 w 3668233"/>
                <a:gd name="connsiteY82" fmla="*/ 3327991 h 4433777"/>
                <a:gd name="connsiteX83" fmla="*/ 3359889 w 3668233"/>
                <a:gd name="connsiteY83" fmla="*/ 3381154 h 4433777"/>
                <a:gd name="connsiteX84" fmla="*/ 3370521 w 3668233"/>
                <a:gd name="connsiteY84" fmla="*/ 3413051 h 4433777"/>
                <a:gd name="connsiteX85" fmla="*/ 3402419 w 3668233"/>
                <a:gd name="connsiteY85" fmla="*/ 3444949 h 4433777"/>
                <a:gd name="connsiteX86" fmla="*/ 3423684 w 3668233"/>
                <a:gd name="connsiteY86" fmla="*/ 3476847 h 4433777"/>
                <a:gd name="connsiteX87" fmla="*/ 3455582 w 3668233"/>
                <a:gd name="connsiteY87" fmla="*/ 3508744 h 4433777"/>
                <a:gd name="connsiteX88" fmla="*/ 3508744 w 3668233"/>
                <a:gd name="connsiteY88" fmla="*/ 3572540 h 4433777"/>
                <a:gd name="connsiteX89" fmla="*/ 3561907 w 3668233"/>
                <a:gd name="connsiteY89" fmla="*/ 3668233 h 4433777"/>
                <a:gd name="connsiteX90" fmla="*/ 3593805 w 3668233"/>
                <a:gd name="connsiteY90" fmla="*/ 3678865 h 4433777"/>
                <a:gd name="connsiteX91" fmla="*/ 3625703 w 3668233"/>
                <a:gd name="connsiteY91" fmla="*/ 3700130 h 4433777"/>
                <a:gd name="connsiteX92" fmla="*/ 3657600 w 3668233"/>
                <a:gd name="connsiteY92" fmla="*/ 3710763 h 4433777"/>
                <a:gd name="connsiteX93" fmla="*/ 3668233 w 3668233"/>
                <a:gd name="connsiteY93" fmla="*/ 3742660 h 4433777"/>
                <a:gd name="connsiteX94" fmla="*/ 3657600 w 3668233"/>
                <a:gd name="connsiteY94" fmla="*/ 4040372 h 4433777"/>
                <a:gd name="connsiteX95" fmla="*/ 3636335 w 3668233"/>
                <a:gd name="connsiteY95" fmla="*/ 4157330 h 4433777"/>
                <a:gd name="connsiteX96" fmla="*/ 3615070 w 3668233"/>
                <a:gd name="connsiteY96" fmla="*/ 4221126 h 4433777"/>
                <a:gd name="connsiteX97" fmla="*/ 3583172 w 3668233"/>
                <a:gd name="connsiteY97" fmla="*/ 4242391 h 4433777"/>
                <a:gd name="connsiteX98" fmla="*/ 3572540 w 3668233"/>
                <a:gd name="connsiteY98" fmla="*/ 4433777 h 443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68233" h="4433777">
                  <a:moveTo>
                    <a:pt x="0" y="0"/>
                  </a:moveTo>
                  <a:cubicBezTo>
                    <a:pt x="113414" y="3544"/>
                    <a:pt x="226957" y="4160"/>
                    <a:pt x="340242" y="10633"/>
                  </a:cubicBezTo>
                  <a:cubicBezTo>
                    <a:pt x="351431" y="11272"/>
                    <a:pt x="364215" y="13340"/>
                    <a:pt x="372140" y="21265"/>
                  </a:cubicBezTo>
                  <a:cubicBezTo>
                    <a:pt x="380065" y="29190"/>
                    <a:pt x="376047" y="44197"/>
                    <a:pt x="382772" y="53163"/>
                  </a:cubicBezTo>
                  <a:cubicBezTo>
                    <a:pt x="431332" y="117911"/>
                    <a:pt x="420331" y="99518"/>
                    <a:pt x="478465" y="116958"/>
                  </a:cubicBezTo>
                  <a:cubicBezTo>
                    <a:pt x="499935" y="123399"/>
                    <a:pt x="520996" y="131134"/>
                    <a:pt x="542261" y="138223"/>
                  </a:cubicBezTo>
                  <a:lnTo>
                    <a:pt x="574158" y="148856"/>
                  </a:lnTo>
                  <a:cubicBezTo>
                    <a:pt x="584011" y="178415"/>
                    <a:pt x="584070" y="187917"/>
                    <a:pt x="606056" y="212651"/>
                  </a:cubicBezTo>
                  <a:cubicBezTo>
                    <a:pt x="626036" y="235128"/>
                    <a:pt x="653169" y="251424"/>
                    <a:pt x="669851" y="276447"/>
                  </a:cubicBezTo>
                  <a:cubicBezTo>
                    <a:pt x="697333" y="317669"/>
                    <a:pt x="678993" y="304303"/>
                    <a:pt x="723014" y="318977"/>
                  </a:cubicBezTo>
                  <a:cubicBezTo>
                    <a:pt x="726558" y="329609"/>
                    <a:pt x="731449" y="339884"/>
                    <a:pt x="733647" y="350874"/>
                  </a:cubicBezTo>
                  <a:cubicBezTo>
                    <a:pt x="750124" y="433260"/>
                    <a:pt x="735997" y="404784"/>
                    <a:pt x="754912" y="467833"/>
                  </a:cubicBezTo>
                  <a:cubicBezTo>
                    <a:pt x="761353" y="489303"/>
                    <a:pt x="757526" y="519194"/>
                    <a:pt x="776177" y="531628"/>
                  </a:cubicBezTo>
                  <a:lnTo>
                    <a:pt x="808075" y="552893"/>
                  </a:lnTo>
                  <a:cubicBezTo>
                    <a:pt x="815163" y="563526"/>
                    <a:pt x="820304" y="575755"/>
                    <a:pt x="829340" y="584791"/>
                  </a:cubicBezTo>
                  <a:cubicBezTo>
                    <a:pt x="849952" y="605403"/>
                    <a:pt x="867191" y="608041"/>
                    <a:pt x="893135" y="616688"/>
                  </a:cubicBezTo>
                  <a:cubicBezTo>
                    <a:pt x="900223" y="623777"/>
                    <a:pt x="905804" y="632796"/>
                    <a:pt x="914400" y="637954"/>
                  </a:cubicBezTo>
                  <a:cubicBezTo>
                    <a:pt x="924011" y="643720"/>
                    <a:pt x="938373" y="640661"/>
                    <a:pt x="946298" y="648586"/>
                  </a:cubicBezTo>
                  <a:cubicBezTo>
                    <a:pt x="1003005" y="705293"/>
                    <a:pt x="903767" y="662764"/>
                    <a:pt x="988828" y="691116"/>
                  </a:cubicBezTo>
                  <a:cubicBezTo>
                    <a:pt x="992372" y="701749"/>
                    <a:pt x="992460" y="714262"/>
                    <a:pt x="999461" y="723014"/>
                  </a:cubicBezTo>
                  <a:cubicBezTo>
                    <a:pt x="1007444" y="732992"/>
                    <a:pt x="1025018" y="733184"/>
                    <a:pt x="1031358" y="744279"/>
                  </a:cubicBezTo>
                  <a:cubicBezTo>
                    <a:pt x="1071929" y="815278"/>
                    <a:pt x="1012570" y="778654"/>
                    <a:pt x="1063256" y="829340"/>
                  </a:cubicBezTo>
                  <a:cubicBezTo>
                    <a:pt x="1106534" y="872618"/>
                    <a:pt x="1095785" y="829761"/>
                    <a:pt x="1158949" y="871870"/>
                  </a:cubicBezTo>
                  <a:cubicBezTo>
                    <a:pt x="1169582" y="878958"/>
                    <a:pt x="1179170" y="887945"/>
                    <a:pt x="1190847" y="893135"/>
                  </a:cubicBezTo>
                  <a:cubicBezTo>
                    <a:pt x="1211330" y="902239"/>
                    <a:pt x="1235991" y="901966"/>
                    <a:pt x="1254642" y="914400"/>
                  </a:cubicBezTo>
                  <a:cubicBezTo>
                    <a:pt x="1265275" y="921488"/>
                    <a:pt x="1274794" y="930631"/>
                    <a:pt x="1286540" y="935665"/>
                  </a:cubicBezTo>
                  <a:cubicBezTo>
                    <a:pt x="1299971" y="941421"/>
                    <a:pt x="1315019" y="942284"/>
                    <a:pt x="1329070" y="946298"/>
                  </a:cubicBezTo>
                  <a:cubicBezTo>
                    <a:pt x="1339847" y="949377"/>
                    <a:pt x="1350335" y="953386"/>
                    <a:pt x="1360968" y="956930"/>
                  </a:cubicBezTo>
                  <a:cubicBezTo>
                    <a:pt x="1371600" y="964018"/>
                    <a:pt x="1381436" y="972480"/>
                    <a:pt x="1392865" y="978195"/>
                  </a:cubicBezTo>
                  <a:cubicBezTo>
                    <a:pt x="1402890" y="983207"/>
                    <a:pt x="1414461" y="984413"/>
                    <a:pt x="1424763" y="988828"/>
                  </a:cubicBezTo>
                  <a:cubicBezTo>
                    <a:pt x="1439331" y="995072"/>
                    <a:pt x="1453116" y="1003005"/>
                    <a:pt x="1467293" y="1010093"/>
                  </a:cubicBezTo>
                  <a:cubicBezTo>
                    <a:pt x="1500697" y="1060200"/>
                    <a:pt x="1472977" y="1030049"/>
                    <a:pt x="1531089" y="1063256"/>
                  </a:cubicBezTo>
                  <a:cubicBezTo>
                    <a:pt x="1542184" y="1069596"/>
                    <a:pt x="1551309" y="1079331"/>
                    <a:pt x="1562986" y="1084521"/>
                  </a:cubicBezTo>
                  <a:cubicBezTo>
                    <a:pt x="1583470" y="1093625"/>
                    <a:pt x="1626782" y="1105786"/>
                    <a:pt x="1626782" y="1105786"/>
                  </a:cubicBezTo>
                  <a:cubicBezTo>
                    <a:pt x="1718188" y="1166724"/>
                    <a:pt x="1602541" y="1093666"/>
                    <a:pt x="1690577" y="1137684"/>
                  </a:cubicBezTo>
                  <a:cubicBezTo>
                    <a:pt x="1773018" y="1178905"/>
                    <a:pt x="1674202" y="1142859"/>
                    <a:pt x="1754372" y="1169581"/>
                  </a:cubicBezTo>
                  <a:cubicBezTo>
                    <a:pt x="1805939" y="1221148"/>
                    <a:pt x="1780221" y="1200991"/>
                    <a:pt x="1828800" y="1233377"/>
                  </a:cubicBezTo>
                  <a:cubicBezTo>
                    <a:pt x="1843720" y="1255756"/>
                    <a:pt x="1893964" y="1340159"/>
                    <a:pt x="1924493" y="1350335"/>
                  </a:cubicBezTo>
                  <a:lnTo>
                    <a:pt x="1956391" y="1360967"/>
                  </a:lnTo>
                  <a:lnTo>
                    <a:pt x="1977656" y="1424763"/>
                  </a:lnTo>
                  <a:cubicBezTo>
                    <a:pt x="1981200" y="1435395"/>
                    <a:pt x="1980364" y="1448735"/>
                    <a:pt x="1988289" y="1456660"/>
                  </a:cubicBezTo>
                  <a:lnTo>
                    <a:pt x="2009554" y="1477926"/>
                  </a:lnTo>
                  <a:cubicBezTo>
                    <a:pt x="2013098" y="1492103"/>
                    <a:pt x="2015987" y="1506459"/>
                    <a:pt x="2020186" y="1520456"/>
                  </a:cubicBezTo>
                  <a:cubicBezTo>
                    <a:pt x="2020197" y="1520494"/>
                    <a:pt x="2046762" y="1600181"/>
                    <a:pt x="2052084" y="1616149"/>
                  </a:cubicBezTo>
                  <a:lnTo>
                    <a:pt x="2073349" y="1679944"/>
                  </a:lnTo>
                  <a:cubicBezTo>
                    <a:pt x="2076893" y="1690577"/>
                    <a:pt x="2077765" y="1702516"/>
                    <a:pt x="2083982" y="1711842"/>
                  </a:cubicBezTo>
                  <a:cubicBezTo>
                    <a:pt x="2104891" y="1743206"/>
                    <a:pt x="2106444" y="1750054"/>
                    <a:pt x="2137144" y="1775637"/>
                  </a:cubicBezTo>
                  <a:cubicBezTo>
                    <a:pt x="2146961" y="1783818"/>
                    <a:pt x="2157612" y="1791187"/>
                    <a:pt x="2169042" y="1796902"/>
                  </a:cubicBezTo>
                  <a:cubicBezTo>
                    <a:pt x="2179067" y="1801914"/>
                    <a:pt x="2190307" y="1803991"/>
                    <a:pt x="2200940" y="1807535"/>
                  </a:cubicBezTo>
                  <a:cubicBezTo>
                    <a:pt x="2222205" y="1828800"/>
                    <a:pt x="2239712" y="1854649"/>
                    <a:pt x="2264735" y="1871330"/>
                  </a:cubicBezTo>
                  <a:cubicBezTo>
                    <a:pt x="2282849" y="1883406"/>
                    <a:pt x="2325972" y="1911302"/>
                    <a:pt x="2339163" y="1924493"/>
                  </a:cubicBezTo>
                  <a:cubicBezTo>
                    <a:pt x="2410044" y="1995375"/>
                    <a:pt x="2307268" y="1920952"/>
                    <a:pt x="2392326" y="1977656"/>
                  </a:cubicBezTo>
                  <a:cubicBezTo>
                    <a:pt x="2419048" y="2057828"/>
                    <a:pt x="2379894" y="1962119"/>
                    <a:pt x="2434856" y="2030819"/>
                  </a:cubicBezTo>
                  <a:cubicBezTo>
                    <a:pt x="2441857" y="2039571"/>
                    <a:pt x="2441074" y="2052415"/>
                    <a:pt x="2445489" y="2062716"/>
                  </a:cubicBezTo>
                  <a:cubicBezTo>
                    <a:pt x="2451733" y="2077285"/>
                    <a:pt x="2456607" y="2093070"/>
                    <a:pt x="2466754" y="2105247"/>
                  </a:cubicBezTo>
                  <a:cubicBezTo>
                    <a:pt x="2474934" y="2115064"/>
                    <a:pt x="2488019" y="2119424"/>
                    <a:pt x="2498651" y="2126512"/>
                  </a:cubicBezTo>
                  <a:cubicBezTo>
                    <a:pt x="2502195" y="2137144"/>
                    <a:pt x="2502283" y="2149657"/>
                    <a:pt x="2509284" y="2158409"/>
                  </a:cubicBezTo>
                  <a:cubicBezTo>
                    <a:pt x="2517267" y="2168387"/>
                    <a:pt x="2534409" y="2168838"/>
                    <a:pt x="2541182" y="2179674"/>
                  </a:cubicBezTo>
                  <a:cubicBezTo>
                    <a:pt x="2553062" y="2198682"/>
                    <a:pt x="2555359" y="2222205"/>
                    <a:pt x="2562447" y="2243470"/>
                  </a:cubicBezTo>
                  <a:lnTo>
                    <a:pt x="2594344" y="2339163"/>
                  </a:lnTo>
                  <a:lnTo>
                    <a:pt x="2604977" y="2371060"/>
                  </a:lnTo>
                  <a:cubicBezTo>
                    <a:pt x="2608521" y="2381693"/>
                    <a:pt x="2609393" y="2393632"/>
                    <a:pt x="2615610" y="2402958"/>
                  </a:cubicBezTo>
                  <a:lnTo>
                    <a:pt x="2636875" y="2434856"/>
                  </a:lnTo>
                  <a:lnTo>
                    <a:pt x="2668772" y="2530549"/>
                  </a:lnTo>
                  <a:cubicBezTo>
                    <a:pt x="2672316" y="2541182"/>
                    <a:pt x="2672680" y="2553481"/>
                    <a:pt x="2679405" y="2562447"/>
                  </a:cubicBezTo>
                  <a:lnTo>
                    <a:pt x="2711303" y="2604977"/>
                  </a:lnTo>
                  <a:lnTo>
                    <a:pt x="2732568" y="2668772"/>
                  </a:lnTo>
                  <a:cubicBezTo>
                    <a:pt x="2736112" y="2679405"/>
                    <a:pt x="2736983" y="2691345"/>
                    <a:pt x="2743200" y="2700670"/>
                  </a:cubicBezTo>
                  <a:lnTo>
                    <a:pt x="2764465" y="2732567"/>
                  </a:lnTo>
                  <a:cubicBezTo>
                    <a:pt x="2771553" y="2768009"/>
                    <a:pt x="2774300" y="2804604"/>
                    <a:pt x="2785730" y="2838893"/>
                  </a:cubicBezTo>
                  <a:cubicBezTo>
                    <a:pt x="2792819" y="2860158"/>
                    <a:pt x="2791146" y="2886838"/>
                    <a:pt x="2806996" y="2902688"/>
                  </a:cubicBezTo>
                  <a:lnTo>
                    <a:pt x="2828261" y="2923954"/>
                  </a:lnTo>
                  <a:cubicBezTo>
                    <a:pt x="2831805" y="2934586"/>
                    <a:pt x="2831718" y="2947241"/>
                    <a:pt x="2838893" y="2955851"/>
                  </a:cubicBezTo>
                  <a:cubicBezTo>
                    <a:pt x="2856307" y="2976748"/>
                    <a:pt x="2892162" y="2991381"/>
                    <a:pt x="2913321" y="3009014"/>
                  </a:cubicBezTo>
                  <a:cubicBezTo>
                    <a:pt x="2924873" y="3018640"/>
                    <a:pt x="2933667" y="3031286"/>
                    <a:pt x="2945219" y="3040912"/>
                  </a:cubicBezTo>
                  <a:cubicBezTo>
                    <a:pt x="2955036" y="3049093"/>
                    <a:pt x="2967138" y="3054194"/>
                    <a:pt x="2977116" y="3062177"/>
                  </a:cubicBezTo>
                  <a:cubicBezTo>
                    <a:pt x="2984944" y="3068439"/>
                    <a:pt x="2990554" y="3077180"/>
                    <a:pt x="2998382" y="3083442"/>
                  </a:cubicBezTo>
                  <a:cubicBezTo>
                    <a:pt x="3049168" y="3124070"/>
                    <a:pt x="3009769" y="3089136"/>
                    <a:pt x="3062177" y="3115340"/>
                  </a:cubicBezTo>
                  <a:cubicBezTo>
                    <a:pt x="3135602" y="3152052"/>
                    <a:pt x="3048095" y="3125110"/>
                    <a:pt x="3136605" y="3147237"/>
                  </a:cubicBezTo>
                  <a:cubicBezTo>
                    <a:pt x="3150782" y="3154325"/>
                    <a:pt x="3164567" y="3162258"/>
                    <a:pt x="3179135" y="3168502"/>
                  </a:cubicBezTo>
                  <a:cubicBezTo>
                    <a:pt x="3189437" y="3172917"/>
                    <a:pt x="3202067" y="3172410"/>
                    <a:pt x="3211033" y="3179135"/>
                  </a:cubicBezTo>
                  <a:cubicBezTo>
                    <a:pt x="3321695" y="3262132"/>
                    <a:pt x="3210087" y="3199451"/>
                    <a:pt x="3306726" y="3296093"/>
                  </a:cubicBezTo>
                  <a:lnTo>
                    <a:pt x="3338623" y="3327991"/>
                  </a:lnTo>
                  <a:cubicBezTo>
                    <a:pt x="3345712" y="3345712"/>
                    <a:pt x="3353187" y="3363283"/>
                    <a:pt x="3359889" y="3381154"/>
                  </a:cubicBezTo>
                  <a:cubicBezTo>
                    <a:pt x="3363824" y="3391648"/>
                    <a:pt x="3364304" y="3403726"/>
                    <a:pt x="3370521" y="3413051"/>
                  </a:cubicBezTo>
                  <a:cubicBezTo>
                    <a:pt x="3378862" y="3425562"/>
                    <a:pt x="3392793" y="3433397"/>
                    <a:pt x="3402419" y="3444949"/>
                  </a:cubicBezTo>
                  <a:cubicBezTo>
                    <a:pt x="3410600" y="3454766"/>
                    <a:pt x="3415503" y="3467030"/>
                    <a:pt x="3423684" y="3476847"/>
                  </a:cubicBezTo>
                  <a:cubicBezTo>
                    <a:pt x="3433310" y="3488398"/>
                    <a:pt x="3445956" y="3497193"/>
                    <a:pt x="3455582" y="3508744"/>
                  </a:cubicBezTo>
                  <a:cubicBezTo>
                    <a:pt x="3529611" y="3597578"/>
                    <a:pt x="3415539" y="3479332"/>
                    <a:pt x="3508744" y="3572540"/>
                  </a:cubicBezTo>
                  <a:cubicBezTo>
                    <a:pt x="3518106" y="3600625"/>
                    <a:pt x="3534489" y="3659094"/>
                    <a:pt x="3561907" y="3668233"/>
                  </a:cubicBezTo>
                  <a:lnTo>
                    <a:pt x="3593805" y="3678865"/>
                  </a:lnTo>
                  <a:cubicBezTo>
                    <a:pt x="3604438" y="3685953"/>
                    <a:pt x="3614273" y="3694415"/>
                    <a:pt x="3625703" y="3700130"/>
                  </a:cubicBezTo>
                  <a:cubicBezTo>
                    <a:pt x="3635727" y="3705142"/>
                    <a:pt x="3649675" y="3702838"/>
                    <a:pt x="3657600" y="3710763"/>
                  </a:cubicBezTo>
                  <a:cubicBezTo>
                    <a:pt x="3665525" y="3718688"/>
                    <a:pt x="3664689" y="3732028"/>
                    <a:pt x="3668233" y="3742660"/>
                  </a:cubicBezTo>
                  <a:cubicBezTo>
                    <a:pt x="3664689" y="3841897"/>
                    <a:pt x="3663265" y="3941233"/>
                    <a:pt x="3657600" y="4040372"/>
                  </a:cubicBezTo>
                  <a:cubicBezTo>
                    <a:pt x="3655661" y="4074298"/>
                    <a:pt x="3646772" y="4122539"/>
                    <a:pt x="3636335" y="4157330"/>
                  </a:cubicBezTo>
                  <a:cubicBezTo>
                    <a:pt x="3629894" y="4178800"/>
                    <a:pt x="3633721" y="4208692"/>
                    <a:pt x="3615070" y="4221126"/>
                  </a:cubicBezTo>
                  <a:lnTo>
                    <a:pt x="3583172" y="4242391"/>
                  </a:lnTo>
                  <a:cubicBezTo>
                    <a:pt x="3560506" y="4333058"/>
                    <a:pt x="3572540" y="4270308"/>
                    <a:pt x="3572540" y="4433777"/>
                  </a:cubicBezTo>
                </a:path>
              </a:pathLst>
            </a:custGeom>
            <a:ln w="31750" cmpd="sng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23528" y="2204864"/>
            <a:ext cx="245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Tempo de Concentração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0"/>
          <p:cNvGrpSpPr>
            <a:grpSpLocks noChangeAspect="1"/>
          </p:cNvGrpSpPr>
          <p:nvPr/>
        </p:nvGrpSpPr>
        <p:grpSpPr>
          <a:xfrm>
            <a:off x="251520" y="476672"/>
            <a:ext cx="3839436" cy="2880000"/>
            <a:chOff x="179512" y="1268760"/>
            <a:chExt cx="7197725" cy="5399087"/>
          </a:xfrm>
        </p:grpSpPr>
        <p:pic>
          <p:nvPicPr>
            <p:cNvPr id="32772" name="Picture 4" descr="Rip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1268760"/>
              <a:ext cx="7197725" cy="53990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9" name="Forma livre 18"/>
            <p:cNvSpPr/>
            <p:nvPr/>
          </p:nvSpPr>
          <p:spPr>
            <a:xfrm>
              <a:off x="2232837" y="1924493"/>
              <a:ext cx="3668233" cy="4433777"/>
            </a:xfrm>
            <a:custGeom>
              <a:avLst/>
              <a:gdLst>
                <a:gd name="connsiteX0" fmla="*/ 0 w 3668233"/>
                <a:gd name="connsiteY0" fmla="*/ 0 h 4433777"/>
                <a:gd name="connsiteX1" fmla="*/ 340242 w 3668233"/>
                <a:gd name="connsiteY1" fmla="*/ 10633 h 4433777"/>
                <a:gd name="connsiteX2" fmla="*/ 372140 w 3668233"/>
                <a:gd name="connsiteY2" fmla="*/ 21265 h 4433777"/>
                <a:gd name="connsiteX3" fmla="*/ 382772 w 3668233"/>
                <a:gd name="connsiteY3" fmla="*/ 53163 h 4433777"/>
                <a:gd name="connsiteX4" fmla="*/ 478465 w 3668233"/>
                <a:gd name="connsiteY4" fmla="*/ 116958 h 4433777"/>
                <a:gd name="connsiteX5" fmla="*/ 542261 w 3668233"/>
                <a:gd name="connsiteY5" fmla="*/ 138223 h 4433777"/>
                <a:gd name="connsiteX6" fmla="*/ 574158 w 3668233"/>
                <a:gd name="connsiteY6" fmla="*/ 148856 h 4433777"/>
                <a:gd name="connsiteX7" fmla="*/ 606056 w 3668233"/>
                <a:gd name="connsiteY7" fmla="*/ 212651 h 4433777"/>
                <a:gd name="connsiteX8" fmla="*/ 669851 w 3668233"/>
                <a:gd name="connsiteY8" fmla="*/ 276447 h 4433777"/>
                <a:gd name="connsiteX9" fmla="*/ 723014 w 3668233"/>
                <a:gd name="connsiteY9" fmla="*/ 318977 h 4433777"/>
                <a:gd name="connsiteX10" fmla="*/ 733647 w 3668233"/>
                <a:gd name="connsiteY10" fmla="*/ 350874 h 4433777"/>
                <a:gd name="connsiteX11" fmla="*/ 754912 w 3668233"/>
                <a:gd name="connsiteY11" fmla="*/ 467833 h 4433777"/>
                <a:gd name="connsiteX12" fmla="*/ 776177 w 3668233"/>
                <a:gd name="connsiteY12" fmla="*/ 531628 h 4433777"/>
                <a:gd name="connsiteX13" fmla="*/ 808075 w 3668233"/>
                <a:gd name="connsiteY13" fmla="*/ 552893 h 4433777"/>
                <a:gd name="connsiteX14" fmla="*/ 829340 w 3668233"/>
                <a:gd name="connsiteY14" fmla="*/ 584791 h 4433777"/>
                <a:gd name="connsiteX15" fmla="*/ 893135 w 3668233"/>
                <a:gd name="connsiteY15" fmla="*/ 616688 h 4433777"/>
                <a:gd name="connsiteX16" fmla="*/ 914400 w 3668233"/>
                <a:gd name="connsiteY16" fmla="*/ 637954 h 4433777"/>
                <a:gd name="connsiteX17" fmla="*/ 946298 w 3668233"/>
                <a:gd name="connsiteY17" fmla="*/ 648586 h 4433777"/>
                <a:gd name="connsiteX18" fmla="*/ 988828 w 3668233"/>
                <a:gd name="connsiteY18" fmla="*/ 691116 h 4433777"/>
                <a:gd name="connsiteX19" fmla="*/ 999461 w 3668233"/>
                <a:gd name="connsiteY19" fmla="*/ 723014 h 4433777"/>
                <a:gd name="connsiteX20" fmla="*/ 1031358 w 3668233"/>
                <a:gd name="connsiteY20" fmla="*/ 744279 h 4433777"/>
                <a:gd name="connsiteX21" fmla="*/ 1063256 w 3668233"/>
                <a:gd name="connsiteY21" fmla="*/ 829340 h 4433777"/>
                <a:gd name="connsiteX22" fmla="*/ 1158949 w 3668233"/>
                <a:gd name="connsiteY22" fmla="*/ 871870 h 4433777"/>
                <a:gd name="connsiteX23" fmla="*/ 1190847 w 3668233"/>
                <a:gd name="connsiteY23" fmla="*/ 893135 h 4433777"/>
                <a:gd name="connsiteX24" fmla="*/ 1254642 w 3668233"/>
                <a:gd name="connsiteY24" fmla="*/ 914400 h 4433777"/>
                <a:gd name="connsiteX25" fmla="*/ 1286540 w 3668233"/>
                <a:gd name="connsiteY25" fmla="*/ 935665 h 4433777"/>
                <a:gd name="connsiteX26" fmla="*/ 1329070 w 3668233"/>
                <a:gd name="connsiteY26" fmla="*/ 946298 h 4433777"/>
                <a:gd name="connsiteX27" fmla="*/ 1360968 w 3668233"/>
                <a:gd name="connsiteY27" fmla="*/ 956930 h 4433777"/>
                <a:gd name="connsiteX28" fmla="*/ 1392865 w 3668233"/>
                <a:gd name="connsiteY28" fmla="*/ 978195 h 4433777"/>
                <a:gd name="connsiteX29" fmla="*/ 1424763 w 3668233"/>
                <a:gd name="connsiteY29" fmla="*/ 988828 h 4433777"/>
                <a:gd name="connsiteX30" fmla="*/ 1467293 w 3668233"/>
                <a:gd name="connsiteY30" fmla="*/ 1010093 h 4433777"/>
                <a:gd name="connsiteX31" fmla="*/ 1531089 w 3668233"/>
                <a:gd name="connsiteY31" fmla="*/ 1063256 h 4433777"/>
                <a:gd name="connsiteX32" fmla="*/ 1562986 w 3668233"/>
                <a:gd name="connsiteY32" fmla="*/ 1084521 h 4433777"/>
                <a:gd name="connsiteX33" fmla="*/ 1626782 w 3668233"/>
                <a:gd name="connsiteY33" fmla="*/ 1105786 h 4433777"/>
                <a:gd name="connsiteX34" fmla="*/ 1690577 w 3668233"/>
                <a:gd name="connsiteY34" fmla="*/ 1137684 h 4433777"/>
                <a:gd name="connsiteX35" fmla="*/ 1754372 w 3668233"/>
                <a:gd name="connsiteY35" fmla="*/ 1169581 h 4433777"/>
                <a:gd name="connsiteX36" fmla="*/ 1828800 w 3668233"/>
                <a:gd name="connsiteY36" fmla="*/ 1233377 h 4433777"/>
                <a:gd name="connsiteX37" fmla="*/ 1924493 w 3668233"/>
                <a:gd name="connsiteY37" fmla="*/ 1350335 h 4433777"/>
                <a:gd name="connsiteX38" fmla="*/ 1956391 w 3668233"/>
                <a:gd name="connsiteY38" fmla="*/ 1360967 h 4433777"/>
                <a:gd name="connsiteX39" fmla="*/ 1977656 w 3668233"/>
                <a:gd name="connsiteY39" fmla="*/ 1424763 h 4433777"/>
                <a:gd name="connsiteX40" fmla="*/ 1988289 w 3668233"/>
                <a:gd name="connsiteY40" fmla="*/ 1456660 h 4433777"/>
                <a:gd name="connsiteX41" fmla="*/ 2009554 w 3668233"/>
                <a:gd name="connsiteY41" fmla="*/ 1477926 h 4433777"/>
                <a:gd name="connsiteX42" fmla="*/ 2020186 w 3668233"/>
                <a:gd name="connsiteY42" fmla="*/ 1520456 h 4433777"/>
                <a:gd name="connsiteX43" fmla="*/ 2052084 w 3668233"/>
                <a:gd name="connsiteY43" fmla="*/ 1616149 h 4433777"/>
                <a:gd name="connsiteX44" fmla="*/ 2073349 w 3668233"/>
                <a:gd name="connsiteY44" fmla="*/ 1679944 h 4433777"/>
                <a:gd name="connsiteX45" fmla="*/ 2083982 w 3668233"/>
                <a:gd name="connsiteY45" fmla="*/ 1711842 h 4433777"/>
                <a:gd name="connsiteX46" fmla="*/ 2137144 w 3668233"/>
                <a:gd name="connsiteY46" fmla="*/ 1775637 h 4433777"/>
                <a:gd name="connsiteX47" fmla="*/ 2169042 w 3668233"/>
                <a:gd name="connsiteY47" fmla="*/ 1796902 h 4433777"/>
                <a:gd name="connsiteX48" fmla="*/ 2200940 w 3668233"/>
                <a:gd name="connsiteY48" fmla="*/ 1807535 h 4433777"/>
                <a:gd name="connsiteX49" fmla="*/ 2264735 w 3668233"/>
                <a:gd name="connsiteY49" fmla="*/ 1871330 h 4433777"/>
                <a:gd name="connsiteX50" fmla="*/ 2339163 w 3668233"/>
                <a:gd name="connsiteY50" fmla="*/ 1924493 h 4433777"/>
                <a:gd name="connsiteX51" fmla="*/ 2392326 w 3668233"/>
                <a:gd name="connsiteY51" fmla="*/ 1977656 h 4433777"/>
                <a:gd name="connsiteX52" fmla="*/ 2434856 w 3668233"/>
                <a:gd name="connsiteY52" fmla="*/ 2030819 h 4433777"/>
                <a:gd name="connsiteX53" fmla="*/ 2445489 w 3668233"/>
                <a:gd name="connsiteY53" fmla="*/ 2062716 h 4433777"/>
                <a:gd name="connsiteX54" fmla="*/ 2466754 w 3668233"/>
                <a:gd name="connsiteY54" fmla="*/ 2105247 h 4433777"/>
                <a:gd name="connsiteX55" fmla="*/ 2498651 w 3668233"/>
                <a:gd name="connsiteY55" fmla="*/ 2126512 h 4433777"/>
                <a:gd name="connsiteX56" fmla="*/ 2509284 w 3668233"/>
                <a:gd name="connsiteY56" fmla="*/ 2158409 h 4433777"/>
                <a:gd name="connsiteX57" fmla="*/ 2541182 w 3668233"/>
                <a:gd name="connsiteY57" fmla="*/ 2179674 h 4433777"/>
                <a:gd name="connsiteX58" fmla="*/ 2562447 w 3668233"/>
                <a:gd name="connsiteY58" fmla="*/ 2243470 h 4433777"/>
                <a:gd name="connsiteX59" fmla="*/ 2594344 w 3668233"/>
                <a:gd name="connsiteY59" fmla="*/ 2339163 h 4433777"/>
                <a:gd name="connsiteX60" fmla="*/ 2604977 w 3668233"/>
                <a:gd name="connsiteY60" fmla="*/ 2371060 h 4433777"/>
                <a:gd name="connsiteX61" fmla="*/ 2615610 w 3668233"/>
                <a:gd name="connsiteY61" fmla="*/ 2402958 h 4433777"/>
                <a:gd name="connsiteX62" fmla="*/ 2636875 w 3668233"/>
                <a:gd name="connsiteY62" fmla="*/ 2434856 h 4433777"/>
                <a:gd name="connsiteX63" fmla="*/ 2668772 w 3668233"/>
                <a:gd name="connsiteY63" fmla="*/ 2530549 h 4433777"/>
                <a:gd name="connsiteX64" fmla="*/ 2679405 w 3668233"/>
                <a:gd name="connsiteY64" fmla="*/ 2562447 h 4433777"/>
                <a:gd name="connsiteX65" fmla="*/ 2711303 w 3668233"/>
                <a:gd name="connsiteY65" fmla="*/ 2604977 h 4433777"/>
                <a:gd name="connsiteX66" fmla="*/ 2732568 w 3668233"/>
                <a:gd name="connsiteY66" fmla="*/ 2668772 h 4433777"/>
                <a:gd name="connsiteX67" fmla="*/ 2743200 w 3668233"/>
                <a:gd name="connsiteY67" fmla="*/ 2700670 h 4433777"/>
                <a:gd name="connsiteX68" fmla="*/ 2764465 w 3668233"/>
                <a:gd name="connsiteY68" fmla="*/ 2732567 h 4433777"/>
                <a:gd name="connsiteX69" fmla="*/ 2785730 w 3668233"/>
                <a:gd name="connsiteY69" fmla="*/ 2838893 h 4433777"/>
                <a:gd name="connsiteX70" fmla="*/ 2806996 w 3668233"/>
                <a:gd name="connsiteY70" fmla="*/ 2902688 h 4433777"/>
                <a:gd name="connsiteX71" fmla="*/ 2828261 w 3668233"/>
                <a:gd name="connsiteY71" fmla="*/ 2923954 h 4433777"/>
                <a:gd name="connsiteX72" fmla="*/ 2838893 w 3668233"/>
                <a:gd name="connsiteY72" fmla="*/ 2955851 h 4433777"/>
                <a:gd name="connsiteX73" fmla="*/ 2913321 w 3668233"/>
                <a:gd name="connsiteY73" fmla="*/ 3009014 h 4433777"/>
                <a:gd name="connsiteX74" fmla="*/ 2945219 w 3668233"/>
                <a:gd name="connsiteY74" fmla="*/ 3040912 h 4433777"/>
                <a:gd name="connsiteX75" fmla="*/ 2977116 w 3668233"/>
                <a:gd name="connsiteY75" fmla="*/ 3062177 h 4433777"/>
                <a:gd name="connsiteX76" fmla="*/ 2998382 w 3668233"/>
                <a:gd name="connsiteY76" fmla="*/ 3083442 h 4433777"/>
                <a:gd name="connsiteX77" fmla="*/ 3062177 w 3668233"/>
                <a:gd name="connsiteY77" fmla="*/ 3115340 h 4433777"/>
                <a:gd name="connsiteX78" fmla="*/ 3136605 w 3668233"/>
                <a:gd name="connsiteY78" fmla="*/ 3147237 h 4433777"/>
                <a:gd name="connsiteX79" fmla="*/ 3179135 w 3668233"/>
                <a:gd name="connsiteY79" fmla="*/ 3168502 h 4433777"/>
                <a:gd name="connsiteX80" fmla="*/ 3211033 w 3668233"/>
                <a:gd name="connsiteY80" fmla="*/ 3179135 h 4433777"/>
                <a:gd name="connsiteX81" fmla="*/ 3306726 w 3668233"/>
                <a:gd name="connsiteY81" fmla="*/ 3296093 h 4433777"/>
                <a:gd name="connsiteX82" fmla="*/ 3338623 w 3668233"/>
                <a:gd name="connsiteY82" fmla="*/ 3327991 h 4433777"/>
                <a:gd name="connsiteX83" fmla="*/ 3359889 w 3668233"/>
                <a:gd name="connsiteY83" fmla="*/ 3381154 h 4433777"/>
                <a:gd name="connsiteX84" fmla="*/ 3370521 w 3668233"/>
                <a:gd name="connsiteY84" fmla="*/ 3413051 h 4433777"/>
                <a:gd name="connsiteX85" fmla="*/ 3402419 w 3668233"/>
                <a:gd name="connsiteY85" fmla="*/ 3444949 h 4433777"/>
                <a:gd name="connsiteX86" fmla="*/ 3423684 w 3668233"/>
                <a:gd name="connsiteY86" fmla="*/ 3476847 h 4433777"/>
                <a:gd name="connsiteX87" fmla="*/ 3455582 w 3668233"/>
                <a:gd name="connsiteY87" fmla="*/ 3508744 h 4433777"/>
                <a:gd name="connsiteX88" fmla="*/ 3508744 w 3668233"/>
                <a:gd name="connsiteY88" fmla="*/ 3572540 h 4433777"/>
                <a:gd name="connsiteX89" fmla="*/ 3561907 w 3668233"/>
                <a:gd name="connsiteY89" fmla="*/ 3668233 h 4433777"/>
                <a:gd name="connsiteX90" fmla="*/ 3593805 w 3668233"/>
                <a:gd name="connsiteY90" fmla="*/ 3678865 h 4433777"/>
                <a:gd name="connsiteX91" fmla="*/ 3625703 w 3668233"/>
                <a:gd name="connsiteY91" fmla="*/ 3700130 h 4433777"/>
                <a:gd name="connsiteX92" fmla="*/ 3657600 w 3668233"/>
                <a:gd name="connsiteY92" fmla="*/ 3710763 h 4433777"/>
                <a:gd name="connsiteX93" fmla="*/ 3668233 w 3668233"/>
                <a:gd name="connsiteY93" fmla="*/ 3742660 h 4433777"/>
                <a:gd name="connsiteX94" fmla="*/ 3657600 w 3668233"/>
                <a:gd name="connsiteY94" fmla="*/ 4040372 h 4433777"/>
                <a:gd name="connsiteX95" fmla="*/ 3636335 w 3668233"/>
                <a:gd name="connsiteY95" fmla="*/ 4157330 h 4433777"/>
                <a:gd name="connsiteX96" fmla="*/ 3615070 w 3668233"/>
                <a:gd name="connsiteY96" fmla="*/ 4221126 h 4433777"/>
                <a:gd name="connsiteX97" fmla="*/ 3583172 w 3668233"/>
                <a:gd name="connsiteY97" fmla="*/ 4242391 h 4433777"/>
                <a:gd name="connsiteX98" fmla="*/ 3572540 w 3668233"/>
                <a:gd name="connsiteY98" fmla="*/ 4433777 h 443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68233" h="4433777">
                  <a:moveTo>
                    <a:pt x="0" y="0"/>
                  </a:moveTo>
                  <a:cubicBezTo>
                    <a:pt x="113414" y="3544"/>
                    <a:pt x="226957" y="4160"/>
                    <a:pt x="340242" y="10633"/>
                  </a:cubicBezTo>
                  <a:cubicBezTo>
                    <a:pt x="351431" y="11272"/>
                    <a:pt x="364215" y="13340"/>
                    <a:pt x="372140" y="21265"/>
                  </a:cubicBezTo>
                  <a:cubicBezTo>
                    <a:pt x="380065" y="29190"/>
                    <a:pt x="376047" y="44197"/>
                    <a:pt x="382772" y="53163"/>
                  </a:cubicBezTo>
                  <a:cubicBezTo>
                    <a:pt x="431332" y="117911"/>
                    <a:pt x="420331" y="99518"/>
                    <a:pt x="478465" y="116958"/>
                  </a:cubicBezTo>
                  <a:cubicBezTo>
                    <a:pt x="499935" y="123399"/>
                    <a:pt x="520996" y="131134"/>
                    <a:pt x="542261" y="138223"/>
                  </a:cubicBezTo>
                  <a:lnTo>
                    <a:pt x="574158" y="148856"/>
                  </a:lnTo>
                  <a:cubicBezTo>
                    <a:pt x="584011" y="178415"/>
                    <a:pt x="584070" y="187917"/>
                    <a:pt x="606056" y="212651"/>
                  </a:cubicBezTo>
                  <a:cubicBezTo>
                    <a:pt x="626036" y="235128"/>
                    <a:pt x="653169" y="251424"/>
                    <a:pt x="669851" y="276447"/>
                  </a:cubicBezTo>
                  <a:cubicBezTo>
                    <a:pt x="697333" y="317669"/>
                    <a:pt x="678993" y="304303"/>
                    <a:pt x="723014" y="318977"/>
                  </a:cubicBezTo>
                  <a:cubicBezTo>
                    <a:pt x="726558" y="329609"/>
                    <a:pt x="731449" y="339884"/>
                    <a:pt x="733647" y="350874"/>
                  </a:cubicBezTo>
                  <a:cubicBezTo>
                    <a:pt x="750124" y="433260"/>
                    <a:pt x="735997" y="404784"/>
                    <a:pt x="754912" y="467833"/>
                  </a:cubicBezTo>
                  <a:cubicBezTo>
                    <a:pt x="761353" y="489303"/>
                    <a:pt x="757526" y="519194"/>
                    <a:pt x="776177" y="531628"/>
                  </a:cubicBezTo>
                  <a:lnTo>
                    <a:pt x="808075" y="552893"/>
                  </a:lnTo>
                  <a:cubicBezTo>
                    <a:pt x="815163" y="563526"/>
                    <a:pt x="820304" y="575755"/>
                    <a:pt x="829340" y="584791"/>
                  </a:cubicBezTo>
                  <a:cubicBezTo>
                    <a:pt x="849952" y="605403"/>
                    <a:pt x="867191" y="608041"/>
                    <a:pt x="893135" y="616688"/>
                  </a:cubicBezTo>
                  <a:cubicBezTo>
                    <a:pt x="900223" y="623777"/>
                    <a:pt x="905804" y="632796"/>
                    <a:pt x="914400" y="637954"/>
                  </a:cubicBezTo>
                  <a:cubicBezTo>
                    <a:pt x="924011" y="643720"/>
                    <a:pt x="938373" y="640661"/>
                    <a:pt x="946298" y="648586"/>
                  </a:cubicBezTo>
                  <a:cubicBezTo>
                    <a:pt x="1003005" y="705293"/>
                    <a:pt x="903767" y="662764"/>
                    <a:pt x="988828" y="691116"/>
                  </a:cubicBezTo>
                  <a:cubicBezTo>
                    <a:pt x="992372" y="701749"/>
                    <a:pt x="992460" y="714262"/>
                    <a:pt x="999461" y="723014"/>
                  </a:cubicBezTo>
                  <a:cubicBezTo>
                    <a:pt x="1007444" y="732992"/>
                    <a:pt x="1025018" y="733184"/>
                    <a:pt x="1031358" y="744279"/>
                  </a:cubicBezTo>
                  <a:cubicBezTo>
                    <a:pt x="1071929" y="815278"/>
                    <a:pt x="1012570" y="778654"/>
                    <a:pt x="1063256" y="829340"/>
                  </a:cubicBezTo>
                  <a:cubicBezTo>
                    <a:pt x="1106534" y="872618"/>
                    <a:pt x="1095785" y="829761"/>
                    <a:pt x="1158949" y="871870"/>
                  </a:cubicBezTo>
                  <a:cubicBezTo>
                    <a:pt x="1169582" y="878958"/>
                    <a:pt x="1179170" y="887945"/>
                    <a:pt x="1190847" y="893135"/>
                  </a:cubicBezTo>
                  <a:cubicBezTo>
                    <a:pt x="1211330" y="902239"/>
                    <a:pt x="1235991" y="901966"/>
                    <a:pt x="1254642" y="914400"/>
                  </a:cubicBezTo>
                  <a:cubicBezTo>
                    <a:pt x="1265275" y="921488"/>
                    <a:pt x="1274794" y="930631"/>
                    <a:pt x="1286540" y="935665"/>
                  </a:cubicBezTo>
                  <a:cubicBezTo>
                    <a:pt x="1299971" y="941421"/>
                    <a:pt x="1315019" y="942284"/>
                    <a:pt x="1329070" y="946298"/>
                  </a:cubicBezTo>
                  <a:cubicBezTo>
                    <a:pt x="1339847" y="949377"/>
                    <a:pt x="1350335" y="953386"/>
                    <a:pt x="1360968" y="956930"/>
                  </a:cubicBezTo>
                  <a:cubicBezTo>
                    <a:pt x="1371600" y="964018"/>
                    <a:pt x="1381436" y="972480"/>
                    <a:pt x="1392865" y="978195"/>
                  </a:cubicBezTo>
                  <a:cubicBezTo>
                    <a:pt x="1402890" y="983207"/>
                    <a:pt x="1414461" y="984413"/>
                    <a:pt x="1424763" y="988828"/>
                  </a:cubicBezTo>
                  <a:cubicBezTo>
                    <a:pt x="1439331" y="995072"/>
                    <a:pt x="1453116" y="1003005"/>
                    <a:pt x="1467293" y="1010093"/>
                  </a:cubicBezTo>
                  <a:cubicBezTo>
                    <a:pt x="1500697" y="1060200"/>
                    <a:pt x="1472977" y="1030049"/>
                    <a:pt x="1531089" y="1063256"/>
                  </a:cubicBezTo>
                  <a:cubicBezTo>
                    <a:pt x="1542184" y="1069596"/>
                    <a:pt x="1551309" y="1079331"/>
                    <a:pt x="1562986" y="1084521"/>
                  </a:cubicBezTo>
                  <a:cubicBezTo>
                    <a:pt x="1583470" y="1093625"/>
                    <a:pt x="1626782" y="1105786"/>
                    <a:pt x="1626782" y="1105786"/>
                  </a:cubicBezTo>
                  <a:cubicBezTo>
                    <a:pt x="1718188" y="1166724"/>
                    <a:pt x="1602541" y="1093666"/>
                    <a:pt x="1690577" y="1137684"/>
                  </a:cubicBezTo>
                  <a:cubicBezTo>
                    <a:pt x="1773018" y="1178905"/>
                    <a:pt x="1674202" y="1142859"/>
                    <a:pt x="1754372" y="1169581"/>
                  </a:cubicBezTo>
                  <a:cubicBezTo>
                    <a:pt x="1805939" y="1221148"/>
                    <a:pt x="1780221" y="1200991"/>
                    <a:pt x="1828800" y="1233377"/>
                  </a:cubicBezTo>
                  <a:cubicBezTo>
                    <a:pt x="1843720" y="1255756"/>
                    <a:pt x="1893964" y="1340159"/>
                    <a:pt x="1924493" y="1350335"/>
                  </a:cubicBezTo>
                  <a:lnTo>
                    <a:pt x="1956391" y="1360967"/>
                  </a:lnTo>
                  <a:lnTo>
                    <a:pt x="1977656" y="1424763"/>
                  </a:lnTo>
                  <a:cubicBezTo>
                    <a:pt x="1981200" y="1435395"/>
                    <a:pt x="1980364" y="1448735"/>
                    <a:pt x="1988289" y="1456660"/>
                  </a:cubicBezTo>
                  <a:lnTo>
                    <a:pt x="2009554" y="1477926"/>
                  </a:lnTo>
                  <a:cubicBezTo>
                    <a:pt x="2013098" y="1492103"/>
                    <a:pt x="2015987" y="1506459"/>
                    <a:pt x="2020186" y="1520456"/>
                  </a:cubicBezTo>
                  <a:cubicBezTo>
                    <a:pt x="2020197" y="1520494"/>
                    <a:pt x="2046762" y="1600181"/>
                    <a:pt x="2052084" y="1616149"/>
                  </a:cubicBezTo>
                  <a:lnTo>
                    <a:pt x="2073349" y="1679944"/>
                  </a:lnTo>
                  <a:cubicBezTo>
                    <a:pt x="2076893" y="1690577"/>
                    <a:pt x="2077765" y="1702516"/>
                    <a:pt x="2083982" y="1711842"/>
                  </a:cubicBezTo>
                  <a:cubicBezTo>
                    <a:pt x="2104891" y="1743206"/>
                    <a:pt x="2106444" y="1750054"/>
                    <a:pt x="2137144" y="1775637"/>
                  </a:cubicBezTo>
                  <a:cubicBezTo>
                    <a:pt x="2146961" y="1783818"/>
                    <a:pt x="2157612" y="1791187"/>
                    <a:pt x="2169042" y="1796902"/>
                  </a:cubicBezTo>
                  <a:cubicBezTo>
                    <a:pt x="2179067" y="1801914"/>
                    <a:pt x="2190307" y="1803991"/>
                    <a:pt x="2200940" y="1807535"/>
                  </a:cubicBezTo>
                  <a:cubicBezTo>
                    <a:pt x="2222205" y="1828800"/>
                    <a:pt x="2239712" y="1854649"/>
                    <a:pt x="2264735" y="1871330"/>
                  </a:cubicBezTo>
                  <a:cubicBezTo>
                    <a:pt x="2282849" y="1883406"/>
                    <a:pt x="2325972" y="1911302"/>
                    <a:pt x="2339163" y="1924493"/>
                  </a:cubicBezTo>
                  <a:cubicBezTo>
                    <a:pt x="2410044" y="1995375"/>
                    <a:pt x="2307268" y="1920952"/>
                    <a:pt x="2392326" y="1977656"/>
                  </a:cubicBezTo>
                  <a:cubicBezTo>
                    <a:pt x="2419048" y="2057828"/>
                    <a:pt x="2379894" y="1962119"/>
                    <a:pt x="2434856" y="2030819"/>
                  </a:cubicBezTo>
                  <a:cubicBezTo>
                    <a:pt x="2441857" y="2039571"/>
                    <a:pt x="2441074" y="2052415"/>
                    <a:pt x="2445489" y="2062716"/>
                  </a:cubicBezTo>
                  <a:cubicBezTo>
                    <a:pt x="2451733" y="2077285"/>
                    <a:pt x="2456607" y="2093070"/>
                    <a:pt x="2466754" y="2105247"/>
                  </a:cubicBezTo>
                  <a:cubicBezTo>
                    <a:pt x="2474934" y="2115064"/>
                    <a:pt x="2488019" y="2119424"/>
                    <a:pt x="2498651" y="2126512"/>
                  </a:cubicBezTo>
                  <a:cubicBezTo>
                    <a:pt x="2502195" y="2137144"/>
                    <a:pt x="2502283" y="2149657"/>
                    <a:pt x="2509284" y="2158409"/>
                  </a:cubicBezTo>
                  <a:cubicBezTo>
                    <a:pt x="2517267" y="2168387"/>
                    <a:pt x="2534409" y="2168838"/>
                    <a:pt x="2541182" y="2179674"/>
                  </a:cubicBezTo>
                  <a:cubicBezTo>
                    <a:pt x="2553062" y="2198682"/>
                    <a:pt x="2555359" y="2222205"/>
                    <a:pt x="2562447" y="2243470"/>
                  </a:cubicBezTo>
                  <a:lnTo>
                    <a:pt x="2594344" y="2339163"/>
                  </a:lnTo>
                  <a:lnTo>
                    <a:pt x="2604977" y="2371060"/>
                  </a:lnTo>
                  <a:cubicBezTo>
                    <a:pt x="2608521" y="2381693"/>
                    <a:pt x="2609393" y="2393632"/>
                    <a:pt x="2615610" y="2402958"/>
                  </a:cubicBezTo>
                  <a:lnTo>
                    <a:pt x="2636875" y="2434856"/>
                  </a:lnTo>
                  <a:lnTo>
                    <a:pt x="2668772" y="2530549"/>
                  </a:lnTo>
                  <a:cubicBezTo>
                    <a:pt x="2672316" y="2541182"/>
                    <a:pt x="2672680" y="2553481"/>
                    <a:pt x="2679405" y="2562447"/>
                  </a:cubicBezTo>
                  <a:lnTo>
                    <a:pt x="2711303" y="2604977"/>
                  </a:lnTo>
                  <a:lnTo>
                    <a:pt x="2732568" y="2668772"/>
                  </a:lnTo>
                  <a:cubicBezTo>
                    <a:pt x="2736112" y="2679405"/>
                    <a:pt x="2736983" y="2691345"/>
                    <a:pt x="2743200" y="2700670"/>
                  </a:cubicBezTo>
                  <a:lnTo>
                    <a:pt x="2764465" y="2732567"/>
                  </a:lnTo>
                  <a:cubicBezTo>
                    <a:pt x="2771553" y="2768009"/>
                    <a:pt x="2774300" y="2804604"/>
                    <a:pt x="2785730" y="2838893"/>
                  </a:cubicBezTo>
                  <a:cubicBezTo>
                    <a:pt x="2792819" y="2860158"/>
                    <a:pt x="2791146" y="2886838"/>
                    <a:pt x="2806996" y="2902688"/>
                  </a:cubicBezTo>
                  <a:lnTo>
                    <a:pt x="2828261" y="2923954"/>
                  </a:lnTo>
                  <a:cubicBezTo>
                    <a:pt x="2831805" y="2934586"/>
                    <a:pt x="2831718" y="2947241"/>
                    <a:pt x="2838893" y="2955851"/>
                  </a:cubicBezTo>
                  <a:cubicBezTo>
                    <a:pt x="2856307" y="2976748"/>
                    <a:pt x="2892162" y="2991381"/>
                    <a:pt x="2913321" y="3009014"/>
                  </a:cubicBezTo>
                  <a:cubicBezTo>
                    <a:pt x="2924873" y="3018640"/>
                    <a:pt x="2933667" y="3031286"/>
                    <a:pt x="2945219" y="3040912"/>
                  </a:cubicBezTo>
                  <a:cubicBezTo>
                    <a:pt x="2955036" y="3049093"/>
                    <a:pt x="2967138" y="3054194"/>
                    <a:pt x="2977116" y="3062177"/>
                  </a:cubicBezTo>
                  <a:cubicBezTo>
                    <a:pt x="2984944" y="3068439"/>
                    <a:pt x="2990554" y="3077180"/>
                    <a:pt x="2998382" y="3083442"/>
                  </a:cubicBezTo>
                  <a:cubicBezTo>
                    <a:pt x="3049168" y="3124070"/>
                    <a:pt x="3009769" y="3089136"/>
                    <a:pt x="3062177" y="3115340"/>
                  </a:cubicBezTo>
                  <a:cubicBezTo>
                    <a:pt x="3135602" y="3152052"/>
                    <a:pt x="3048095" y="3125110"/>
                    <a:pt x="3136605" y="3147237"/>
                  </a:cubicBezTo>
                  <a:cubicBezTo>
                    <a:pt x="3150782" y="3154325"/>
                    <a:pt x="3164567" y="3162258"/>
                    <a:pt x="3179135" y="3168502"/>
                  </a:cubicBezTo>
                  <a:cubicBezTo>
                    <a:pt x="3189437" y="3172917"/>
                    <a:pt x="3202067" y="3172410"/>
                    <a:pt x="3211033" y="3179135"/>
                  </a:cubicBezTo>
                  <a:cubicBezTo>
                    <a:pt x="3321695" y="3262132"/>
                    <a:pt x="3210087" y="3199451"/>
                    <a:pt x="3306726" y="3296093"/>
                  </a:cubicBezTo>
                  <a:lnTo>
                    <a:pt x="3338623" y="3327991"/>
                  </a:lnTo>
                  <a:cubicBezTo>
                    <a:pt x="3345712" y="3345712"/>
                    <a:pt x="3353187" y="3363283"/>
                    <a:pt x="3359889" y="3381154"/>
                  </a:cubicBezTo>
                  <a:cubicBezTo>
                    <a:pt x="3363824" y="3391648"/>
                    <a:pt x="3364304" y="3403726"/>
                    <a:pt x="3370521" y="3413051"/>
                  </a:cubicBezTo>
                  <a:cubicBezTo>
                    <a:pt x="3378862" y="3425562"/>
                    <a:pt x="3392793" y="3433397"/>
                    <a:pt x="3402419" y="3444949"/>
                  </a:cubicBezTo>
                  <a:cubicBezTo>
                    <a:pt x="3410600" y="3454766"/>
                    <a:pt x="3415503" y="3467030"/>
                    <a:pt x="3423684" y="3476847"/>
                  </a:cubicBezTo>
                  <a:cubicBezTo>
                    <a:pt x="3433310" y="3488398"/>
                    <a:pt x="3445956" y="3497193"/>
                    <a:pt x="3455582" y="3508744"/>
                  </a:cubicBezTo>
                  <a:cubicBezTo>
                    <a:pt x="3529611" y="3597578"/>
                    <a:pt x="3415539" y="3479332"/>
                    <a:pt x="3508744" y="3572540"/>
                  </a:cubicBezTo>
                  <a:cubicBezTo>
                    <a:pt x="3518106" y="3600625"/>
                    <a:pt x="3534489" y="3659094"/>
                    <a:pt x="3561907" y="3668233"/>
                  </a:cubicBezTo>
                  <a:lnTo>
                    <a:pt x="3593805" y="3678865"/>
                  </a:lnTo>
                  <a:cubicBezTo>
                    <a:pt x="3604438" y="3685953"/>
                    <a:pt x="3614273" y="3694415"/>
                    <a:pt x="3625703" y="3700130"/>
                  </a:cubicBezTo>
                  <a:cubicBezTo>
                    <a:pt x="3635727" y="3705142"/>
                    <a:pt x="3649675" y="3702838"/>
                    <a:pt x="3657600" y="3710763"/>
                  </a:cubicBezTo>
                  <a:cubicBezTo>
                    <a:pt x="3665525" y="3718688"/>
                    <a:pt x="3664689" y="3732028"/>
                    <a:pt x="3668233" y="3742660"/>
                  </a:cubicBezTo>
                  <a:cubicBezTo>
                    <a:pt x="3664689" y="3841897"/>
                    <a:pt x="3663265" y="3941233"/>
                    <a:pt x="3657600" y="4040372"/>
                  </a:cubicBezTo>
                  <a:cubicBezTo>
                    <a:pt x="3655661" y="4074298"/>
                    <a:pt x="3646772" y="4122539"/>
                    <a:pt x="3636335" y="4157330"/>
                  </a:cubicBezTo>
                  <a:cubicBezTo>
                    <a:pt x="3629894" y="4178800"/>
                    <a:pt x="3633721" y="4208692"/>
                    <a:pt x="3615070" y="4221126"/>
                  </a:cubicBezTo>
                  <a:lnTo>
                    <a:pt x="3583172" y="4242391"/>
                  </a:lnTo>
                  <a:cubicBezTo>
                    <a:pt x="3560506" y="4333058"/>
                    <a:pt x="3572540" y="4270308"/>
                    <a:pt x="3572540" y="4433777"/>
                  </a:cubicBezTo>
                </a:path>
              </a:pathLst>
            </a:custGeom>
            <a:ln w="31750" cmpd="sng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6672"/>
            <a:ext cx="413867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323528" y="4826675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/>
              <a:t>Q</a:t>
            </a:r>
            <a:r>
              <a:rPr lang="pt-BR" sz="1600" baseline="-25000" dirty="0" err="1" smtClean="0"/>
              <a:t>max</a:t>
            </a:r>
            <a:r>
              <a:rPr lang="pt-BR" sz="1600" dirty="0" smtClean="0"/>
              <a:t> = vazão máxima esperada, m</a:t>
            </a:r>
            <a:r>
              <a:rPr lang="pt-BR" sz="1600" baseline="30000" dirty="0" smtClean="0"/>
              <a:t>3</a:t>
            </a:r>
            <a:r>
              <a:rPr lang="pt-BR" sz="1600" dirty="0" smtClean="0"/>
              <a:t> s</a:t>
            </a:r>
            <a:r>
              <a:rPr lang="pt-BR" sz="1600" baseline="30000" dirty="0" smtClean="0"/>
              <a:t>-1</a:t>
            </a:r>
            <a:endParaRPr lang="en-US" sz="1600" dirty="0" smtClean="0"/>
          </a:p>
          <a:p>
            <a:r>
              <a:rPr lang="pt-BR" sz="1600" dirty="0" smtClean="0"/>
              <a:t>C = coeficiente de enxurrada médio (ponderado pela área de ocorrência) da área (A).</a:t>
            </a:r>
            <a:endParaRPr lang="en-US" sz="1600" dirty="0" smtClean="0"/>
          </a:p>
          <a:p>
            <a:r>
              <a:rPr lang="pt-BR" sz="1600" dirty="0" err="1" smtClean="0"/>
              <a:t>Pr</a:t>
            </a:r>
            <a:r>
              <a:rPr lang="pt-BR" sz="1600" baseline="-25000" dirty="0" err="1" smtClean="0"/>
              <a:t>int</a:t>
            </a:r>
            <a:r>
              <a:rPr lang="pt-BR" sz="1600" baseline="-25000" dirty="0" smtClean="0"/>
              <a:t>=TC</a:t>
            </a:r>
            <a:r>
              <a:rPr lang="pt-BR" sz="1600" dirty="0" smtClean="0"/>
              <a:t> = intensidade (mm h</a:t>
            </a:r>
            <a:r>
              <a:rPr lang="pt-BR" sz="1600" baseline="30000" dirty="0" smtClean="0"/>
              <a:t>-1</a:t>
            </a:r>
            <a:r>
              <a:rPr lang="pt-BR" sz="1600" dirty="0" smtClean="0"/>
              <a:t>) da precipitação máxima esperada com certo período de retorno (T, anos) de duração igual ao Tempo de Concentração (TC) da área de captação do ponto em que está sendo calculada </a:t>
            </a:r>
            <a:r>
              <a:rPr lang="pt-BR" sz="1600" dirty="0" err="1" smtClean="0"/>
              <a:t>Q</a:t>
            </a:r>
            <a:r>
              <a:rPr lang="pt-BR" sz="1600" baseline="-25000" dirty="0" err="1" smtClean="0"/>
              <a:t>max</a:t>
            </a:r>
            <a:r>
              <a:rPr lang="pt-BR" sz="1600" dirty="0" smtClean="0"/>
              <a:t>.</a:t>
            </a:r>
            <a:endParaRPr lang="en-US" sz="1600" dirty="0" smtClean="0"/>
          </a:p>
          <a:p>
            <a:r>
              <a:rPr lang="pt-BR" sz="1600" dirty="0" smtClean="0"/>
              <a:t>A = área de captação no ponto de dimensionamento, ha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/>
          <a:srcRect r="68555"/>
          <a:stretch>
            <a:fillRect/>
          </a:stretch>
        </p:blipFill>
        <p:spPr bwMode="auto">
          <a:xfrm>
            <a:off x="467544" y="3717152"/>
            <a:ext cx="5239484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1043608" y="908720"/>
          <a:ext cx="5202578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ção" r:id="rId3" imgW="2400300" imgH="533400" progId="Equation.3">
                  <p:embed/>
                </p:oleObj>
              </mc:Choice>
              <mc:Fallback>
                <p:oleObj name="Equação" r:id="rId3" imgW="2400300" imgH="5334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908720"/>
                        <a:ext cx="5202578" cy="12241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95536" y="2780928"/>
            <a:ext cx="79013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 = Precipitação máxima, mm</a:t>
            </a:r>
            <a:endParaRPr lang="en-US" dirty="0" smtClean="0"/>
          </a:p>
          <a:p>
            <a:r>
              <a:rPr lang="pt-BR" dirty="0" smtClean="0"/>
              <a:t>T = tempo de recorrência, anos</a:t>
            </a:r>
            <a:endParaRPr lang="en-US" dirty="0" smtClean="0"/>
          </a:p>
          <a:p>
            <a:r>
              <a:rPr lang="pt-BR" dirty="0" smtClean="0"/>
              <a:t>t = tempo de duração da chuva, h</a:t>
            </a:r>
            <a:endParaRPr lang="en-US" dirty="0" smtClean="0"/>
          </a:p>
          <a:p>
            <a:r>
              <a:rPr lang="pt-BR" dirty="0" smtClean="0">
                <a:sym typeface="Symbol"/>
              </a:rPr>
              <a:t></a:t>
            </a:r>
            <a:r>
              <a:rPr lang="pt-BR" dirty="0" smtClean="0"/>
              <a:t> = constante que depende da duração precipitação (ver anexo)</a:t>
            </a:r>
            <a:endParaRPr lang="en-US" dirty="0" smtClean="0"/>
          </a:p>
          <a:p>
            <a:r>
              <a:rPr lang="pt-BR" dirty="0" smtClean="0"/>
              <a:t>ß = constante que depende da duração da precipitação e da localidade (ver anexo)</a:t>
            </a:r>
            <a:endParaRPr lang="en-US" dirty="0" smtClean="0"/>
          </a:p>
          <a:p>
            <a:r>
              <a:rPr lang="pt-BR" dirty="0" smtClean="0"/>
              <a:t>a, b, e c = constantes que dependem da localidade (ver anexo)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0"/>
          <p:cNvGrpSpPr>
            <a:grpSpLocks noChangeAspect="1"/>
          </p:cNvGrpSpPr>
          <p:nvPr/>
        </p:nvGrpSpPr>
        <p:grpSpPr>
          <a:xfrm>
            <a:off x="251520" y="476672"/>
            <a:ext cx="3839436" cy="2880000"/>
            <a:chOff x="179512" y="1268760"/>
            <a:chExt cx="7197725" cy="5399087"/>
          </a:xfrm>
        </p:grpSpPr>
        <p:pic>
          <p:nvPicPr>
            <p:cNvPr id="32772" name="Picture 4" descr="Rip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268760"/>
              <a:ext cx="7197725" cy="53990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9" name="Forma livre 18"/>
            <p:cNvSpPr/>
            <p:nvPr/>
          </p:nvSpPr>
          <p:spPr>
            <a:xfrm>
              <a:off x="2232837" y="1924493"/>
              <a:ext cx="3668233" cy="4433777"/>
            </a:xfrm>
            <a:custGeom>
              <a:avLst/>
              <a:gdLst>
                <a:gd name="connsiteX0" fmla="*/ 0 w 3668233"/>
                <a:gd name="connsiteY0" fmla="*/ 0 h 4433777"/>
                <a:gd name="connsiteX1" fmla="*/ 340242 w 3668233"/>
                <a:gd name="connsiteY1" fmla="*/ 10633 h 4433777"/>
                <a:gd name="connsiteX2" fmla="*/ 372140 w 3668233"/>
                <a:gd name="connsiteY2" fmla="*/ 21265 h 4433777"/>
                <a:gd name="connsiteX3" fmla="*/ 382772 w 3668233"/>
                <a:gd name="connsiteY3" fmla="*/ 53163 h 4433777"/>
                <a:gd name="connsiteX4" fmla="*/ 478465 w 3668233"/>
                <a:gd name="connsiteY4" fmla="*/ 116958 h 4433777"/>
                <a:gd name="connsiteX5" fmla="*/ 542261 w 3668233"/>
                <a:gd name="connsiteY5" fmla="*/ 138223 h 4433777"/>
                <a:gd name="connsiteX6" fmla="*/ 574158 w 3668233"/>
                <a:gd name="connsiteY6" fmla="*/ 148856 h 4433777"/>
                <a:gd name="connsiteX7" fmla="*/ 606056 w 3668233"/>
                <a:gd name="connsiteY7" fmla="*/ 212651 h 4433777"/>
                <a:gd name="connsiteX8" fmla="*/ 669851 w 3668233"/>
                <a:gd name="connsiteY8" fmla="*/ 276447 h 4433777"/>
                <a:gd name="connsiteX9" fmla="*/ 723014 w 3668233"/>
                <a:gd name="connsiteY9" fmla="*/ 318977 h 4433777"/>
                <a:gd name="connsiteX10" fmla="*/ 733647 w 3668233"/>
                <a:gd name="connsiteY10" fmla="*/ 350874 h 4433777"/>
                <a:gd name="connsiteX11" fmla="*/ 754912 w 3668233"/>
                <a:gd name="connsiteY11" fmla="*/ 467833 h 4433777"/>
                <a:gd name="connsiteX12" fmla="*/ 776177 w 3668233"/>
                <a:gd name="connsiteY12" fmla="*/ 531628 h 4433777"/>
                <a:gd name="connsiteX13" fmla="*/ 808075 w 3668233"/>
                <a:gd name="connsiteY13" fmla="*/ 552893 h 4433777"/>
                <a:gd name="connsiteX14" fmla="*/ 829340 w 3668233"/>
                <a:gd name="connsiteY14" fmla="*/ 584791 h 4433777"/>
                <a:gd name="connsiteX15" fmla="*/ 893135 w 3668233"/>
                <a:gd name="connsiteY15" fmla="*/ 616688 h 4433777"/>
                <a:gd name="connsiteX16" fmla="*/ 914400 w 3668233"/>
                <a:gd name="connsiteY16" fmla="*/ 637954 h 4433777"/>
                <a:gd name="connsiteX17" fmla="*/ 946298 w 3668233"/>
                <a:gd name="connsiteY17" fmla="*/ 648586 h 4433777"/>
                <a:gd name="connsiteX18" fmla="*/ 988828 w 3668233"/>
                <a:gd name="connsiteY18" fmla="*/ 691116 h 4433777"/>
                <a:gd name="connsiteX19" fmla="*/ 999461 w 3668233"/>
                <a:gd name="connsiteY19" fmla="*/ 723014 h 4433777"/>
                <a:gd name="connsiteX20" fmla="*/ 1031358 w 3668233"/>
                <a:gd name="connsiteY20" fmla="*/ 744279 h 4433777"/>
                <a:gd name="connsiteX21" fmla="*/ 1063256 w 3668233"/>
                <a:gd name="connsiteY21" fmla="*/ 829340 h 4433777"/>
                <a:gd name="connsiteX22" fmla="*/ 1158949 w 3668233"/>
                <a:gd name="connsiteY22" fmla="*/ 871870 h 4433777"/>
                <a:gd name="connsiteX23" fmla="*/ 1190847 w 3668233"/>
                <a:gd name="connsiteY23" fmla="*/ 893135 h 4433777"/>
                <a:gd name="connsiteX24" fmla="*/ 1254642 w 3668233"/>
                <a:gd name="connsiteY24" fmla="*/ 914400 h 4433777"/>
                <a:gd name="connsiteX25" fmla="*/ 1286540 w 3668233"/>
                <a:gd name="connsiteY25" fmla="*/ 935665 h 4433777"/>
                <a:gd name="connsiteX26" fmla="*/ 1329070 w 3668233"/>
                <a:gd name="connsiteY26" fmla="*/ 946298 h 4433777"/>
                <a:gd name="connsiteX27" fmla="*/ 1360968 w 3668233"/>
                <a:gd name="connsiteY27" fmla="*/ 956930 h 4433777"/>
                <a:gd name="connsiteX28" fmla="*/ 1392865 w 3668233"/>
                <a:gd name="connsiteY28" fmla="*/ 978195 h 4433777"/>
                <a:gd name="connsiteX29" fmla="*/ 1424763 w 3668233"/>
                <a:gd name="connsiteY29" fmla="*/ 988828 h 4433777"/>
                <a:gd name="connsiteX30" fmla="*/ 1467293 w 3668233"/>
                <a:gd name="connsiteY30" fmla="*/ 1010093 h 4433777"/>
                <a:gd name="connsiteX31" fmla="*/ 1531089 w 3668233"/>
                <a:gd name="connsiteY31" fmla="*/ 1063256 h 4433777"/>
                <a:gd name="connsiteX32" fmla="*/ 1562986 w 3668233"/>
                <a:gd name="connsiteY32" fmla="*/ 1084521 h 4433777"/>
                <a:gd name="connsiteX33" fmla="*/ 1626782 w 3668233"/>
                <a:gd name="connsiteY33" fmla="*/ 1105786 h 4433777"/>
                <a:gd name="connsiteX34" fmla="*/ 1690577 w 3668233"/>
                <a:gd name="connsiteY34" fmla="*/ 1137684 h 4433777"/>
                <a:gd name="connsiteX35" fmla="*/ 1754372 w 3668233"/>
                <a:gd name="connsiteY35" fmla="*/ 1169581 h 4433777"/>
                <a:gd name="connsiteX36" fmla="*/ 1828800 w 3668233"/>
                <a:gd name="connsiteY36" fmla="*/ 1233377 h 4433777"/>
                <a:gd name="connsiteX37" fmla="*/ 1924493 w 3668233"/>
                <a:gd name="connsiteY37" fmla="*/ 1350335 h 4433777"/>
                <a:gd name="connsiteX38" fmla="*/ 1956391 w 3668233"/>
                <a:gd name="connsiteY38" fmla="*/ 1360967 h 4433777"/>
                <a:gd name="connsiteX39" fmla="*/ 1977656 w 3668233"/>
                <a:gd name="connsiteY39" fmla="*/ 1424763 h 4433777"/>
                <a:gd name="connsiteX40" fmla="*/ 1988289 w 3668233"/>
                <a:gd name="connsiteY40" fmla="*/ 1456660 h 4433777"/>
                <a:gd name="connsiteX41" fmla="*/ 2009554 w 3668233"/>
                <a:gd name="connsiteY41" fmla="*/ 1477926 h 4433777"/>
                <a:gd name="connsiteX42" fmla="*/ 2020186 w 3668233"/>
                <a:gd name="connsiteY42" fmla="*/ 1520456 h 4433777"/>
                <a:gd name="connsiteX43" fmla="*/ 2052084 w 3668233"/>
                <a:gd name="connsiteY43" fmla="*/ 1616149 h 4433777"/>
                <a:gd name="connsiteX44" fmla="*/ 2073349 w 3668233"/>
                <a:gd name="connsiteY44" fmla="*/ 1679944 h 4433777"/>
                <a:gd name="connsiteX45" fmla="*/ 2083982 w 3668233"/>
                <a:gd name="connsiteY45" fmla="*/ 1711842 h 4433777"/>
                <a:gd name="connsiteX46" fmla="*/ 2137144 w 3668233"/>
                <a:gd name="connsiteY46" fmla="*/ 1775637 h 4433777"/>
                <a:gd name="connsiteX47" fmla="*/ 2169042 w 3668233"/>
                <a:gd name="connsiteY47" fmla="*/ 1796902 h 4433777"/>
                <a:gd name="connsiteX48" fmla="*/ 2200940 w 3668233"/>
                <a:gd name="connsiteY48" fmla="*/ 1807535 h 4433777"/>
                <a:gd name="connsiteX49" fmla="*/ 2264735 w 3668233"/>
                <a:gd name="connsiteY49" fmla="*/ 1871330 h 4433777"/>
                <a:gd name="connsiteX50" fmla="*/ 2339163 w 3668233"/>
                <a:gd name="connsiteY50" fmla="*/ 1924493 h 4433777"/>
                <a:gd name="connsiteX51" fmla="*/ 2392326 w 3668233"/>
                <a:gd name="connsiteY51" fmla="*/ 1977656 h 4433777"/>
                <a:gd name="connsiteX52" fmla="*/ 2434856 w 3668233"/>
                <a:gd name="connsiteY52" fmla="*/ 2030819 h 4433777"/>
                <a:gd name="connsiteX53" fmla="*/ 2445489 w 3668233"/>
                <a:gd name="connsiteY53" fmla="*/ 2062716 h 4433777"/>
                <a:gd name="connsiteX54" fmla="*/ 2466754 w 3668233"/>
                <a:gd name="connsiteY54" fmla="*/ 2105247 h 4433777"/>
                <a:gd name="connsiteX55" fmla="*/ 2498651 w 3668233"/>
                <a:gd name="connsiteY55" fmla="*/ 2126512 h 4433777"/>
                <a:gd name="connsiteX56" fmla="*/ 2509284 w 3668233"/>
                <a:gd name="connsiteY56" fmla="*/ 2158409 h 4433777"/>
                <a:gd name="connsiteX57" fmla="*/ 2541182 w 3668233"/>
                <a:gd name="connsiteY57" fmla="*/ 2179674 h 4433777"/>
                <a:gd name="connsiteX58" fmla="*/ 2562447 w 3668233"/>
                <a:gd name="connsiteY58" fmla="*/ 2243470 h 4433777"/>
                <a:gd name="connsiteX59" fmla="*/ 2594344 w 3668233"/>
                <a:gd name="connsiteY59" fmla="*/ 2339163 h 4433777"/>
                <a:gd name="connsiteX60" fmla="*/ 2604977 w 3668233"/>
                <a:gd name="connsiteY60" fmla="*/ 2371060 h 4433777"/>
                <a:gd name="connsiteX61" fmla="*/ 2615610 w 3668233"/>
                <a:gd name="connsiteY61" fmla="*/ 2402958 h 4433777"/>
                <a:gd name="connsiteX62" fmla="*/ 2636875 w 3668233"/>
                <a:gd name="connsiteY62" fmla="*/ 2434856 h 4433777"/>
                <a:gd name="connsiteX63" fmla="*/ 2668772 w 3668233"/>
                <a:gd name="connsiteY63" fmla="*/ 2530549 h 4433777"/>
                <a:gd name="connsiteX64" fmla="*/ 2679405 w 3668233"/>
                <a:gd name="connsiteY64" fmla="*/ 2562447 h 4433777"/>
                <a:gd name="connsiteX65" fmla="*/ 2711303 w 3668233"/>
                <a:gd name="connsiteY65" fmla="*/ 2604977 h 4433777"/>
                <a:gd name="connsiteX66" fmla="*/ 2732568 w 3668233"/>
                <a:gd name="connsiteY66" fmla="*/ 2668772 h 4433777"/>
                <a:gd name="connsiteX67" fmla="*/ 2743200 w 3668233"/>
                <a:gd name="connsiteY67" fmla="*/ 2700670 h 4433777"/>
                <a:gd name="connsiteX68" fmla="*/ 2764465 w 3668233"/>
                <a:gd name="connsiteY68" fmla="*/ 2732567 h 4433777"/>
                <a:gd name="connsiteX69" fmla="*/ 2785730 w 3668233"/>
                <a:gd name="connsiteY69" fmla="*/ 2838893 h 4433777"/>
                <a:gd name="connsiteX70" fmla="*/ 2806996 w 3668233"/>
                <a:gd name="connsiteY70" fmla="*/ 2902688 h 4433777"/>
                <a:gd name="connsiteX71" fmla="*/ 2828261 w 3668233"/>
                <a:gd name="connsiteY71" fmla="*/ 2923954 h 4433777"/>
                <a:gd name="connsiteX72" fmla="*/ 2838893 w 3668233"/>
                <a:gd name="connsiteY72" fmla="*/ 2955851 h 4433777"/>
                <a:gd name="connsiteX73" fmla="*/ 2913321 w 3668233"/>
                <a:gd name="connsiteY73" fmla="*/ 3009014 h 4433777"/>
                <a:gd name="connsiteX74" fmla="*/ 2945219 w 3668233"/>
                <a:gd name="connsiteY74" fmla="*/ 3040912 h 4433777"/>
                <a:gd name="connsiteX75" fmla="*/ 2977116 w 3668233"/>
                <a:gd name="connsiteY75" fmla="*/ 3062177 h 4433777"/>
                <a:gd name="connsiteX76" fmla="*/ 2998382 w 3668233"/>
                <a:gd name="connsiteY76" fmla="*/ 3083442 h 4433777"/>
                <a:gd name="connsiteX77" fmla="*/ 3062177 w 3668233"/>
                <a:gd name="connsiteY77" fmla="*/ 3115340 h 4433777"/>
                <a:gd name="connsiteX78" fmla="*/ 3136605 w 3668233"/>
                <a:gd name="connsiteY78" fmla="*/ 3147237 h 4433777"/>
                <a:gd name="connsiteX79" fmla="*/ 3179135 w 3668233"/>
                <a:gd name="connsiteY79" fmla="*/ 3168502 h 4433777"/>
                <a:gd name="connsiteX80" fmla="*/ 3211033 w 3668233"/>
                <a:gd name="connsiteY80" fmla="*/ 3179135 h 4433777"/>
                <a:gd name="connsiteX81" fmla="*/ 3306726 w 3668233"/>
                <a:gd name="connsiteY81" fmla="*/ 3296093 h 4433777"/>
                <a:gd name="connsiteX82" fmla="*/ 3338623 w 3668233"/>
                <a:gd name="connsiteY82" fmla="*/ 3327991 h 4433777"/>
                <a:gd name="connsiteX83" fmla="*/ 3359889 w 3668233"/>
                <a:gd name="connsiteY83" fmla="*/ 3381154 h 4433777"/>
                <a:gd name="connsiteX84" fmla="*/ 3370521 w 3668233"/>
                <a:gd name="connsiteY84" fmla="*/ 3413051 h 4433777"/>
                <a:gd name="connsiteX85" fmla="*/ 3402419 w 3668233"/>
                <a:gd name="connsiteY85" fmla="*/ 3444949 h 4433777"/>
                <a:gd name="connsiteX86" fmla="*/ 3423684 w 3668233"/>
                <a:gd name="connsiteY86" fmla="*/ 3476847 h 4433777"/>
                <a:gd name="connsiteX87" fmla="*/ 3455582 w 3668233"/>
                <a:gd name="connsiteY87" fmla="*/ 3508744 h 4433777"/>
                <a:gd name="connsiteX88" fmla="*/ 3508744 w 3668233"/>
                <a:gd name="connsiteY88" fmla="*/ 3572540 h 4433777"/>
                <a:gd name="connsiteX89" fmla="*/ 3561907 w 3668233"/>
                <a:gd name="connsiteY89" fmla="*/ 3668233 h 4433777"/>
                <a:gd name="connsiteX90" fmla="*/ 3593805 w 3668233"/>
                <a:gd name="connsiteY90" fmla="*/ 3678865 h 4433777"/>
                <a:gd name="connsiteX91" fmla="*/ 3625703 w 3668233"/>
                <a:gd name="connsiteY91" fmla="*/ 3700130 h 4433777"/>
                <a:gd name="connsiteX92" fmla="*/ 3657600 w 3668233"/>
                <a:gd name="connsiteY92" fmla="*/ 3710763 h 4433777"/>
                <a:gd name="connsiteX93" fmla="*/ 3668233 w 3668233"/>
                <a:gd name="connsiteY93" fmla="*/ 3742660 h 4433777"/>
                <a:gd name="connsiteX94" fmla="*/ 3657600 w 3668233"/>
                <a:gd name="connsiteY94" fmla="*/ 4040372 h 4433777"/>
                <a:gd name="connsiteX95" fmla="*/ 3636335 w 3668233"/>
                <a:gd name="connsiteY95" fmla="*/ 4157330 h 4433777"/>
                <a:gd name="connsiteX96" fmla="*/ 3615070 w 3668233"/>
                <a:gd name="connsiteY96" fmla="*/ 4221126 h 4433777"/>
                <a:gd name="connsiteX97" fmla="*/ 3583172 w 3668233"/>
                <a:gd name="connsiteY97" fmla="*/ 4242391 h 4433777"/>
                <a:gd name="connsiteX98" fmla="*/ 3572540 w 3668233"/>
                <a:gd name="connsiteY98" fmla="*/ 4433777 h 443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68233" h="4433777">
                  <a:moveTo>
                    <a:pt x="0" y="0"/>
                  </a:moveTo>
                  <a:cubicBezTo>
                    <a:pt x="113414" y="3544"/>
                    <a:pt x="226957" y="4160"/>
                    <a:pt x="340242" y="10633"/>
                  </a:cubicBezTo>
                  <a:cubicBezTo>
                    <a:pt x="351431" y="11272"/>
                    <a:pt x="364215" y="13340"/>
                    <a:pt x="372140" y="21265"/>
                  </a:cubicBezTo>
                  <a:cubicBezTo>
                    <a:pt x="380065" y="29190"/>
                    <a:pt x="376047" y="44197"/>
                    <a:pt x="382772" y="53163"/>
                  </a:cubicBezTo>
                  <a:cubicBezTo>
                    <a:pt x="431332" y="117911"/>
                    <a:pt x="420331" y="99518"/>
                    <a:pt x="478465" y="116958"/>
                  </a:cubicBezTo>
                  <a:cubicBezTo>
                    <a:pt x="499935" y="123399"/>
                    <a:pt x="520996" y="131134"/>
                    <a:pt x="542261" y="138223"/>
                  </a:cubicBezTo>
                  <a:lnTo>
                    <a:pt x="574158" y="148856"/>
                  </a:lnTo>
                  <a:cubicBezTo>
                    <a:pt x="584011" y="178415"/>
                    <a:pt x="584070" y="187917"/>
                    <a:pt x="606056" y="212651"/>
                  </a:cubicBezTo>
                  <a:cubicBezTo>
                    <a:pt x="626036" y="235128"/>
                    <a:pt x="653169" y="251424"/>
                    <a:pt x="669851" y="276447"/>
                  </a:cubicBezTo>
                  <a:cubicBezTo>
                    <a:pt x="697333" y="317669"/>
                    <a:pt x="678993" y="304303"/>
                    <a:pt x="723014" y="318977"/>
                  </a:cubicBezTo>
                  <a:cubicBezTo>
                    <a:pt x="726558" y="329609"/>
                    <a:pt x="731449" y="339884"/>
                    <a:pt x="733647" y="350874"/>
                  </a:cubicBezTo>
                  <a:cubicBezTo>
                    <a:pt x="750124" y="433260"/>
                    <a:pt x="735997" y="404784"/>
                    <a:pt x="754912" y="467833"/>
                  </a:cubicBezTo>
                  <a:cubicBezTo>
                    <a:pt x="761353" y="489303"/>
                    <a:pt x="757526" y="519194"/>
                    <a:pt x="776177" y="531628"/>
                  </a:cubicBezTo>
                  <a:lnTo>
                    <a:pt x="808075" y="552893"/>
                  </a:lnTo>
                  <a:cubicBezTo>
                    <a:pt x="815163" y="563526"/>
                    <a:pt x="820304" y="575755"/>
                    <a:pt x="829340" y="584791"/>
                  </a:cubicBezTo>
                  <a:cubicBezTo>
                    <a:pt x="849952" y="605403"/>
                    <a:pt x="867191" y="608041"/>
                    <a:pt x="893135" y="616688"/>
                  </a:cubicBezTo>
                  <a:cubicBezTo>
                    <a:pt x="900223" y="623777"/>
                    <a:pt x="905804" y="632796"/>
                    <a:pt x="914400" y="637954"/>
                  </a:cubicBezTo>
                  <a:cubicBezTo>
                    <a:pt x="924011" y="643720"/>
                    <a:pt x="938373" y="640661"/>
                    <a:pt x="946298" y="648586"/>
                  </a:cubicBezTo>
                  <a:cubicBezTo>
                    <a:pt x="1003005" y="705293"/>
                    <a:pt x="903767" y="662764"/>
                    <a:pt x="988828" y="691116"/>
                  </a:cubicBezTo>
                  <a:cubicBezTo>
                    <a:pt x="992372" y="701749"/>
                    <a:pt x="992460" y="714262"/>
                    <a:pt x="999461" y="723014"/>
                  </a:cubicBezTo>
                  <a:cubicBezTo>
                    <a:pt x="1007444" y="732992"/>
                    <a:pt x="1025018" y="733184"/>
                    <a:pt x="1031358" y="744279"/>
                  </a:cubicBezTo>
                  <a:cubicBezTo>
                    <a:pt x="1071929" y="815278"/>
                    <a:pt x="1012570" y="778654"/>
                    <a:pt x="1063256" y="829340"/>
                  </a:cubicBezTo>
                  <a:cubicBezTo>
                    <a:pt x="1106534" y="872618"/>
                    <a:pt x="1095785" y="829761"/>
                    <a:pt x="1158949" y="871870"/>
                  </a:cubicBezTo>
                  <a:cubicBezTo>
                    <a:pt x="1169582" y="878958"/>
                    <a:pt x="1179170" y="887945"/>
                    <a:pt x="1190847" y="893135"/>
                  </a:cubicBezTo>
                  <a:cubicBezTo>
                    <a:pt x="1211330" y="902239"/>
                    <a:pt x="1235991" y="901966"/>
                    <a:pt x="1254642" y="914400"/>
                  </a:cubicBezTo>
                  <a:cubicBezTo>
                    <a:pt x="1265275" y="921488"/>
                    <a:pt x="1274794" y="930631"/>
                    <a:pt x="1286540" y="935665"/>
                  </a:cubicBezTo>
                  <a:cubicBezTo>
                    <a:pt x="1299971" y="941421"/>
                    <a:pt x="1315019" y="942284"/>
                    <a:pt x="1329070" y="946298"/>
                  </a:cubicBezTo>
                  <a:cubicBezTo>
                    <a:pt x="1339847" y="949377"/>
                    <a:pt x="1350335" y="953386"/>
                    <a:pt x="1360968" y="956930"/>
                  </a:cubicBezTo>
                  <a:cubicBezTo>
                    <a:pt x="1371600" y="964018"/>
                    <a:pt x="1381436" y="972480"/>
                    <a:pt x="1392865" y="978195"/>
                  </a:cubicBezTo>
                  <a:cubicBezTo>
                    <a:pt x="1402890" y="983207"/>
                    <a:pt x="1414461" y="984413"/>
                    <a:pt x="1424763" y="988828"/>
                  </a:cubicBezTo>
                  <a:cubicBezTo>
                    <a:pt x="1439331" y="995072"/>
                    <a:pt x="1453116" y="1003005"/>
                    <a:pt x="1467293" y="1010093"/>
                  </a:cubicBezTo>
                  <a:cubicBezTo>
                    <a:pt x="1500697" y="1060200"/>
                    <a:pt x="1472977" y="1030049"/>
                    <a:pt x="1531089" y="1063256"/>
                  </a:cubicBezTo>
                  <a:cubicBezTo>
                    <a:pt x="1542184" y="1069596"/>
                    <a:pt x="1551309" y="1079331"/>
                    <a:pt x="1562986" y="1084521"/>
                  </a:cubicBezTo>
                  <a:cubicBezTo>
                    <a:pt x="1583470" y="1093625"/>
                    <a:pt x="1626782" y="1105786"/>
                    <a:pt x="1626782" y="1105786"/>
                  </a:cubicBezTo>
                  <a:cubicBezTo>
                    <a:pt x="1718188" y="1166724"/>
                    <a:pt x="1602541" y="1093666"/>
                    <a:pt x="1690577" y="1137684"/>
                  </a:cubicBezTo>
                  <a:cubicBezTo>
                    <a:pt x="1773018" y="1178905"/>
                    <a:pt x="1674202" y="1142859"/>
                    <a:pt x="1754372" y="1169581"/>
                  </a:cubicBezTo>
                  <a:cubicBezTo>
                    <a:pt x="1805939" y="1221148"/>
                    <a:pt x="1780221" y="1200991"/>
                    <a:pt x="1828800" y="1233377"/>
                  </a:cubicBezTo>
                  <a:cubicBezTo>
                    <a:pt x="1843720" y="1255756"/>
                    <a:pt x="1893964" y="1340159"/>
                    <a:pt x="1924493" y="1350335"/>
                  </a:cubicBezTo>
                  <a:lnTo>
                    <a:pt x="1956391" y="1360967"/>
                  </a:lnTo>
                  <a:lnTo>
                    <a:pt x="1977656" y="1424763"/>
                  </a:lnTo>
                  <a:cubicBezTo>
                    <a:pt x="1981200" y="1435395"/>
                    <a:pt x="1980364" y="1448735"/>
                    <a:pt x="1988289" y="1456660"/>
                  </a:cubicBezTo>
                  <a:lnTo>
                    <a:pt x="2009554" y="1477926"/>
                  </a:lnTo>
                  <a:cubicBezTo>
                    <a:pt x="2013098" y="1492103"/>
                    <a:pt x="2015987" y="1506459"/>
                    <a:pt x="2020186" y="1520456"/>
                  </a:cubicBezTo>
                  <a:cubicBezTo>
                    <a:pt x="2020197" y="1520494"/>
                    <a:pt x="2046762" y="1600181"/>
                    <a:pt x="2052084" y="1616149"/>
                  </a:cubicBezTo>
                  <a:lnTo>
                    <a:pt x="2073349" y="1679944"/>
                  </a:lnTo>
                  <a:cubicBezTo>
                    <a:pt x="2076893" y="1690577"/>
                    <a:pt x="2077765" y="1702516"/>
                    <a:pt x="2083982" y="1711842"/>
                  </a:cubicBezTo>
                  <a:cubicBezTo>
                    <a:pt x="2104891" y="1743206"/>
                    <a:pt x="2106444" y="1750054"/>
                    <a:pt x="2137144" y="1775637"/>
                  </a:cubicBezTo>
                  <a:cubicBezTo>
                    <a:pt x="2146961" y="1783818"/>
                    <a:pt x="2157612" y="1791187"/>
                    <a:pt x="2169042" y="1796902"/>
                  </a:cubicBezTo>
                  <a:cubicBezTo>
                    <a:pt x="2179067" y="1801914"/>
                    <a:pt x="2190307" y="1803991"/>
                    <a:pt x="2200940" y="1807535"/>
                  </a:cubicBezTo>
                  <a:cubicBezTo>
                    <a:pt x="2222205" y="1828800"/>
                    <a:pt x="2239712" y="1854649"/>
                    <a:pt x="2264735" y="1871330"/>
                  </a:cubicBezTo>
                  <a:cubicBezTo>
                    <a:pt x="2282849" y="1883406"/>
                    <a:pt x="2325972" y="1911302"/>
                    <a:pt x="2339163" y="1924493"/>
                  </a:cubicBezTo>
                  <a:cubicBezTo>
                    <a:pt x="2410044" y="1995375"/>
                    <a:pt x="2307268" y="1920952"/>
                    <a:pt x="2392326" y="1977656"/>
                  </a:cubicBezTo>
                  <a:cubicBezTo>
                    <a:pt x="2419048" y="2057828"/>
                    <a:pt x="2379894" y="1962119"/>
                    <a:pt x="2434856" y="2030819"/>
                  </a:cubicBezTo>
                  <a:cubicBezTo>
                    <a:pt x="2441857" y="2039571"/>
                    <a:pt x="2441074" y="2052415"/>
                    <a:pt x="2445489" y="2062716"/>
                  </a:cubicBezTo>
                  <a:cubicBezTo>
                    <a:pt x="2451733" y="2077285"/>
                    <a:pt x="2456607" y="2093070"/>
                    <a:pt x="2466754" y="2105247"/>
                  </a:cubicBezTo>
                  <a:cubicBezTo>
                    <a:pt x="2474934" y="2115064"/>
                    <a:pt x="2488019" y="2119424"/>
                    <a:pt x="2498651" y="2126512"/>
                  </a:cubicBezTo>
                  <a:cubicBezTo>
                    <a:pt x="2502195" y="2137144"/>
                    <a:pt x="2502283" y="2149657"/>
                    <a:pt x="2509284" y="2158409"/>
                  </a:cubicBezTo>
                  <a:cubicBezTo>
                    <a:pt x="2517267" y="2168387"/>
                    <a:pt x="2534409" y="2168838"/>
                    <a:pt x="2541182" y="2179674"/>
                  </a:cubicBezTo>
                  <a:cubicBezTo>
                    <a:pt x="2553062" y="2198682"/>
                    <a:pt x="2555359" y="2222205"/>
                    <a:pt x="2562447" y="2243470"/>
                  </a:cubicBezTo>
                  <a:lnTo>
                    <a:pt x="2594344" y="2339163"/>
                  </a:lnTo>
                  <a:lnTo>
                    <a:pt x="2604977" y="2371060"/>
                  </a:lnTo>
                  <a:cubicBezTo>
                    <a:pt x="2608521" y="2381693"/>
                    <a:pt x="2609393" y="2393632"/>
                    <a:pt x="2615610" y="2402958"/>
                  </a:cubicBezTo>
                  <a:lnTo>
                    <a:pt x="2636875" y="2434856"/>
                  </a:lnTo>
                  <a:lnTo>
                    <a:pt x="2668772" y="2530549"/>
                  </a:lnTo>
                  <a:cubicBezTo>
                    <a:pt x="2672316" y="2541182"/>
                    <a:pt x="2672680" y="2553481"/>
                    <a:pt x="2679405" y="2562447"/>
                  </a:cubicBezTo>
                  <a:lnTo>
                    <a:pt x="2711303" y="2604977"/>
                  </a:lnTo>
                  <a:lnTo>
                    <a:pt x="2732568" y="2668772"/>
                  </a:lnTo>
                  <a:cubicBezTo>
                    <a:pt x="2736112" y="2679405"/>
                    <a:pt x="2736983" y="2691345"/>
                    <a:pt x="2743200" y="2700670"/>
                  </a:cubicBezTo>
                  <a:lnTo>
                    <a:pt x="2764465" y="2732567"/>
                  </a:lnTo>
                  <a:cubicBezTo>
                    <a:pt x="2771553" y="2768009"/>
                    <a:pt x="2774300" y="2804604"/>
                    <a:pt x="2785730" y="2838893"/>
                  </a:cubicBezTo>
                  <a:cubicBezTo>
                    <a:pt x="2792819" y="2860158"/>
                    <a:pt x="2791146" y="2886838"/>
                    <a:pt x="2806996" y="2902688"/>
                  </a:cubicBezTo>
                  <a:lnTo>
                    <a:pt x="2828261" y="2923954"/>
                  </a:lnTo>
                  <a:cubicBezTo>
                    <a:pt x="2831805" y="2934586"/>
                    <a:pt x="2831718" y="2947241"/>
                    <a:pt x="2838893" y="2955851"/>
                  </a:cubicBezTo>
                  <a:cubicBezTo>
                    <a:pt x="2856307" y="2976748"/>
                    <a:pt x="2892162" y="2991381"/>
                    <a:pt x="2913321" y="3009014"/>
                  </a:cubicBezTo>
                  <a:cubicBezTo>
                    <a:pt x="2924873" y="3018640"/>
                    <a:pt x="2933667" y="3031286"/>
                    <a:pt x="2945219" y="3040912"/>
                  </a:cubicBezTo>
                  <a:cubicBezTo>
                    <a:pt x="2955036" y="3049093"/>
                    <a:pt x="2967138" y="3054194"/>
                    <a:pt x="2977116" y="3062177"/>
                  </a:cubicBezTo>
                  <a:cubicBezTo>
                    <a:pt x="2984944" y="3068439"/>
                    <a:pt x="2990554" y="3077180"/>
                    <a:pt x="2998382" y="3083442"/>
                  </a:cubicBezTo>
                  <a:cubicBezTo>
                    <a:pt x="3049168" y="3124070"/>
                    <a:pt x="3009769" y="3089136"/>
                    <a:pt x="3062177" y="3115340"/>
                  </a:cubicBezTo>
                  <a:cubicBezTo>
                    <a:pt x="3135602" y="3152052"/>
                    <a:pt x="3048095" y="3125110"/>
                    <a:pt x="3136605" y="3147237"/>
                  </a:cubicBezTo>
                  <a:cubicBezTo>
                    <a:pt x="3150782" y="3154325"/>
                    <a:pt x="3164567" y="3162258"/>
                    <a:pt x="3179135" y="3168502"/>
                  </a:cubicBezTo>
                  <a:cubicBezTo>
                    <a:pt x="3189437" y="3172917"/>
                    <a:pt x="3202067" y="3172410"/>
                    <a:pt x="3211033" y="3179135"/>
                  </a:cubicBezTo>
                  <a:cubicBezTo>
                    <a:pt x="3321695" y="3262132"/>
                    <a:pt x="3210087" y="3199451"/>
                    <a:pt x="3306726" y="3296093"/>
                  </a:cubicBezTo>
                  <a:lnTo>
                    <a:pt x="3338623" y="3327991"/>
                  </a:lnTo>
                  <a:cubicBezTo>
                    <a:pt x="3345712" y="3345712"/>
                    <a:pt x="3353187" y="3363283"/>
                    <a:pt x="3359889" y="3381154"/>
                  </a:cubicBezTo>
                  <a:cubicBezTo>
                    <a:pt x="3363824" y="3391648"/>
                    <a:pt x="3364304" y="3403726"/>
                    <a:pt x="3370521" y="3413051"/>
                  </a:cubicBezTo>
                  <a:cubicBezTo>
                    <a:pt x="3378862" y="3425562"/>
                    <a:pt x="3392793" y="3433397"/>
                    <a:pt x="3402419" y="3444949"/>
                  </a:cubicBezTo>
                  <a:cubicBezTo>
                    <a:pt x="3410600" y="3454766"/>
                    <a:pt x="3415503" y="3467030"/>
                    <a:pt x="3423684" y="3476847"/>
                  </a:cubicBezTo>
                  <a:cubicBezTo>
                    <a:pt x="3433310" y="3488398"/>
                    <a:pt x="3445956" y="3497193"/>
                    <a:pt x="3455582" y="3508744"/>
                  </a:cubicBezTo>
                  <a:cubicBezTo>
                    <a:pt x="3529611" y="3597578"/>
                    <a:pt x="3415539" y="3479332"/>
                    <a:pt x="3508744" y="3572540"/>
                  </a:cubicBezTo>
                  <a:cubicBezTo>
                    <a:pt x="3518106" y="3600625"/>
                    <a:pt x="3534489" y="3659094"/>
                    <a:pt x="3561907" y="3668233"/>
                  </a:cubicBezTo>
                  <a:lnTo>
                    <a:pt x="3593805" y="3678865"/>
                  </a:lnTo>
                  <a:cubicBezTo>
                    <a:pt x="3604438" y="3685953"/>
                    <a:pt x="3614273" y="3694415"/>
                    <a:pt x="3625703" y="3700130"/>
                  </a:cubicBezTo>
                  <a:cubicBezTo>
                    <a:pt x="3635727" y="3705142"/>
                    <a:pt x="3649675" y="3702838"/>
                    <a:pt x="3657600" y="3710763"/>
                  </a:cubicBezTo>
                  <a:cubicBezTo>
                    <a:pt x="3665525" y="3718688"/>
                    <a:pt x="3664689" y="3732028"/>
                    <a:pt x="3668233" y="3742660"/>
                  </a:cubicBezTo>
                  <a:cubicBezTo>
                    <a:pt x="3664689" y="3841897"/>
                    <a:pt x="3663265" y="3941233"/>
                    <a:pt x="3657600" y="4040372"/>
                  </a:cubicBezTo>
                  <a:cubicBezTo>
                    <a:pt x="3655661" y="4074298"/>
                    <a:pt x="3646772" y="4122539"/>
                    <a:pt x="3636335" y="4157330"/>
                  </a:cubicBezTo>
                  <a:cubicBezTo>
                    <a:pt x="3629894" y="4178800"/>
                    <a:pt x="3633721" y="4208692"/>
                    <a:pt x="3615070" y="4221126"/>
                  </a:cubicBezTo>
                  <a:lnTo>
                    <a:pt x="3583172" y="4242391"/>
                  </a:lnTo>
                  <a:cubicBezTo>
                    <a:pt x="3560506" y="4333058"/>
                    <a:pt x="3572540" y="4270308"/>
                    <a:pt x="3572540" y="4433777"/>
                  </a:cubicBezTo>
                </a:path>
              </a:pathLst>
            </a:custGeom>
            <a:ln w="31750" cmpd="sng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76672"/>
            <a:ext cx="413867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323528" y="4826675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/>
              <a:t>Q</a:t>
            </a:r>
            <a:r>
              <a:rPr lang="pt-BR" sz="1600" baseline="-25000" dirty="0" err="1" smtClean="0"/>
              <a:t>max</a:t>
            </a:r>
            <a:r>
              <a:rPr lang="pt-BR" sz="1600" dirty="0" smtClean="0"/>
              <a:t> = vazão máxima esperada, m</a:t>
            </a:r>
            <a:r>
              <a:rPr lang="pt-BR" sz="1600" baseline="30000" dirty="0" smtClean="0"/>
              <a:t>3</a:t>
            </a:r>
            <a:r>
              <a:rPr lang="pt-BR" sz="1600" dirty="0" smtClean="0"/>
              <a:t> s</a:t>
            </a:r>
            <a:r>
              <a:rPr lang="pt-BR" sz="1600" baseline="30000" dirty="0" smtClean="0"/>
              <a:t>-1</a:t>
            </a:r>
            <a:endParaRPr lang="en-US" sz="1600" dirty="0" smtClean="0"/>
          </a:p>
          <a:p>
            <a:r>
              <a:rPr lang="pt-BR" sz="1600" dirty="0" smtClean="0"/>
              <a:t>C = coeficiente de enxurrada médio (ponderado pela área de ocorrência) da área (A).</a:t>
            </a:r>
            <a:endParaRPr lang="en-US" sz="1600" dirty="0" smtClean="0"/>
          </a:p>
          <a:p>
            <a:r>
              <a:rPr lang="pt-BR" sz="1600" dirty="0" err="1" smtClean="0"/>
              <a:t>Pr</a:t>
            </a:r>
            <a:r>
              <a:rPr lang="pt-BR" sz="1600" baseline="-25000" dirty="0" err="1" smtClean="0"/>
              <a:t>int</a:t>
            </a:r>
            <a:r>
              <a:rPr lang="pt-BR" sz="1600" baseline="-25000" dirty="0" smtClean="0"/>
              <a:t>=TC</a:t>
            </a:r>
            <a:r>
              <a:rPr lang="pt-BR" sz="1600" dirty="0" smtClean="0"/>
              <a:t> = intensidade (mm h</a:t>
            </a:r>
            <a:r>
              <a:rPr lang="pt-BR" sz="1600" baseline="30000" dirty="0" smtClean="0"/>
              <a:t>-1</a:t>
            </a:r>
            <a:r>
              <a:rPr lang="pt-BR" sz="1600" dirty="0" smtClean="0"/>
              <a:t>) da precipitação máxima esperada com certo período de retorno (T, anos) de duração igual ao Tempo de Concentração (TC) da área de captação do ponto em que está sendo calculada </a:t>
            </a:r>
            <a:r>
              <a:rPr lang="pt-BR" sz="1600" dirty="0" err="1" smtClean="0"/>
              <a:t>Q</a:t>
            </a:r>
            <a:r>
              <a:rPr lang="pt-BR" sz="1600" baseline="-25000" dirty="0" err="1" smtClean="0"/>
              <a:t>max</a:t>
            </a:r>
            <a:r>
              <a:rPr lang="pt-BR" sz="1600" dirty="0" smtClean="0"/>
              <a:t>.</a:t>
            </a:r>
            <a:endParaRPr lang="en-US" sz="1600" dirty="0" smtClean="0"/>
          </a:p>
          <a:p>
            <a:r>
              <a:rPr lang="pt-BR" sz="1600" dirty="0" smtClean="0"/>
              <a:t>A = área de captação no ponto de dimensionamento, ha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/>
          <a:srcRect r="68555"/>
          <a:stretch>
            <a:fillRect/>
          </a:stretch>
        </p:blipFill>
        <p:spPr bwMode="auto">
          <a:xfrm>
            <a:off x="467544" y="3717152"/>
            <a:ext cx="5239484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3760663" y="1051322"/>
          <a:ext cx="520382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Equação" r:id="rId6" imgW="2400300" imgH="533400" progId="Equation.3">
                  <p:embed/>
                </p:oleObj>
              </mc:Choice>
              <mc:Fallback>
                <p:oleObj name="Equação" r:id="rId6" imgW="2400300" imgH="533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0663" y="1051322"/>
                        <a:ext cx="5203825" cy="1225550"/>
                      </a:xfrm>
                      <a:prstGeom prst="rect">
                        <a:avLst/>
                      </a:prstGeom>
                      <a:solidFill>
                        <a:schemeClr val="bg1">
                          <a:alpha val="7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Conector de seta reta 10"/>
          <p:cNvCxnSpPr/>
          <p:nvPr/>
        </p:nvCxnSpPr>
        <p:spPr>
          <a:xfrm rot="10800000" flipV="1">
            <a:off x="2195736" y="1988840"/>
            <a:ext cx="3888432" cy="1872208"/>
          </a:xfrm>
          <a:prstGeom prst="straightConnector1">
            <a:avLst/>
          </a:prstGeom>
          <a:ln w="381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798</Words>
  <Application>Microsoft Office PowerPoint</Application>
  <PresentationFormat>Apresentação na tela (4:3)</PresentationFormat>
  <Paragraphs>127</Paragraphs>
  <Slides>43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5" baseType="lpstr">
      <vt:lpstr>Tema do Office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Gerd</dc:creator>
  <cp:lastModifiedBy>PERFIL</cp:lastModifiedBy>
  <cp:revision>22</cp:revision>
  <dcterms:created xsi:type="dcterms:W3CDTF">2010-09-24T10:21:04Z</dcterms:created>
  <dcterms:modified xsi:type="dcterms:W3CDTF">2016-10-04T13:34:50Z</dcterms:modified>
</cp:coreProperties>
</file>